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21"/>
  </p:sldMasterIdLst>
  <p:notesMasterIdLst>
    <p:notesMasterId r:id="rId54"/>
  </p:notesMasterIdLst>
  <p:handoutMasterIdLst>
    <p:handoutMasterId r:id="rId55"/>
  </p:handoutMasterIdLst>
  <p:sldIdLst>
    <p:sldId id="459" r:id="rId22"/>
    <p:sldId id="351" r:id="rId23"/>
    <p:sldId id="419" r:id="rId24"/>
    <p:sldId id="352" r:id="rId25"/>
    <p:sldId id="334" r:id="rId26"/>
    <p:sldId id="448" r:id="rId27"/>
    <p:sldId id="451" r:id="rId28"/>
    <p:sldId id="454" r:id="rId29"/>
    <p:sldId id="424" r:id="rId30"/>
    <p:sldId id="425" r:id="rId31"/>
    <p:sldId id="427" r:id="rId32"/>
    <p:sldId id="453" r:id="rId33"/>
    <p:sldId id="422" r:id="rId34"/>
    <p:sldId id="423" r:id="rId35"/>
    <p:sldId id="449" r:id="rId36"/>
    <p:sldId id="429" r:id="rId37"/>
    <p:sldId id="430" r:id="rId38"/>
    <p:sldId id="432" r:id="rId39"/>
    <p:sldId id="433" r:id="rId40"/>
    <p:sldId id="457" r:id="rId41"/>
    <p:sldId id="434" r:id="rId42"/>
    <p:sldId id="435" r:id="rId43"/>
    <p:sldId id="458" r:id="rId44"/>
    <p:sldId id="436" r:id="rId45"/>
    <p:sldId id="450" r:id="rId46"/>
    <p:sldId id="452" r:id="rId47"/>
    <p:sldId id="455" r:id="rId48"/>
    <p:sldId id="447" r:id="rId49"/>
    <p:sldId id="440" r:id="rId50"/>
    <p:sldId id="442" r:id="rId51"/>
    <p:sldId id="456" r:id="rId52"/>
    <p:sldId id="443"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985">
          <p15:clr>
            <a:srgbClr val="A4A3A4"/>
          </p15:clr>
        </p15:guide>
        <p15:guide id="5" orient="horz" pos="2493">
          <p15:clr>
            <a:srgbClr val="A4A3A4"/>
          </p15:clr>
        </p15:guide>
        <p15:guide id="6" pos="288">
          <p15:clr>
            <a:srgbClr val="A4A3A4"/>
          </p15:clr>
        </p15:guide>
        <p15:guide id="7" pos="5472">
          <p15:clr>
            <a:srgbClr val="A4A3A4"/>
          </p15:clr>
        </p15:guide>
        <p15:guide id="8" pos="1700">
          <p15:clr>
            <a:srgbClr val="A4A3A4"/>
          </p15:clr>
        </p15:guide>
        <p15:guide id="9" pos="3129">
          <p15:clr>
            <a:srgbClr val="A4A3A4"/>
          </p15:clr>
        </p15:guide>
        <p15:guide id="10" pos="4715">
          <p15:clr>
            <a:srgbClr val="A4A3A4"/>
          </p15:clr>
        </p15:guide>
        <p15:guide id="11" pos="1795">
          <p15:clr>
            <a:srgbClr val="A4A3A4"/>
          </p15:clr>
        </p15:guide>
        <p15:guide id="12" pos="3307">
          <p15:clr>
            <a:srgbClr val="A4A3A4"/>
          </p15:clr>
        </p15:guide>
        <p15:guide id="13" pos="4814">
          <p15:clr>
            <a:srgbClr val="A4A3A4"/>
          </p15:clr>
        </p15:guide>
        <p15:guide id="14" pos="2277">
          <p15:clr>
            <a:srgbClr val="A4A3A4"/>
          </p15:clr>
        </p15:guide>
        <p15:guide id="15" pos="2554">
          <p15:clr>
            <a:srgbClr val="A4A3A4"/>
          </p15:clr>
        </p15:guide>
        <p15:guide id="16" pos="942">
          <p15:clr>
            <a:srgbClr val="A4A3A4"/>
          </p15:clr>
        </p15:guide>
        <p15:guide id="17" pos="1042">
          <p15:clr>
            <a:srgbClr val="A4A3A4"/>
          </p15:clr>
        </p15:guide>
        <p15:guide id="18" pos="3960" userDrawn="1">
          <p15:clr>
            <a:srgbClr val="A4A3A4"/>
          </p15:clr>
        </p15:guide>
        <p15:guide id="19"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DEF"/>
    <a:srgbClr val="A7F200"/>
    <a:srgbClr val="000000"/>
    <a:srgbClr val="BA78B5"/>
    <a:srgbClr val="7FBA00"/>
    <a:srgbClr val="FFFFFF"/>
    <a:srgbClr val="D6AED3"/>
    <a:srgbClr val="FFB900"/>
    <a:srgbClr val="E9FFB7"/>
    <a:srgbClr val="E4CA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8" autoAdjust="0"/>
    <p:restoredTop sz="82048" autoAdjust="0"/>
  </p:normalViewPr>
  <p:slideViewPr>
    <p:cSldViewPr snapToGrid="0" snapToObjects="1">
      <p:cViewPr varScale="1">
        <p:scale>
          <a:sx n="126" d="100"/>
          <a:sy n="126" d="100"/>
        </p:scale>
        <p:origin x="1302" y="114"/>
      </p:cViewPr>
      <p:guideLst>
        <p:guide orient="horz" pos="294"/>
        <p:guide orient="horz" pos="2835"/>
        <p:guide orient="horz" pos="769"/>
        <p:guide orient="horz" pos="1985"/>
        <p:guide orient="horz" pos="2493"/>
        <p:guide pos="288"/>
        <p:guide pos="5472"/>
        <p:guide pos="1700"/>
        <p:guide pos="3129"/>
        <p:guide pos="4715"/>
        <p:guide pos="1795"/>
        <p:guide pos="3307"/>
        <p:guide pos="4814"/>
        <p:guide pos="2277"/>
        <p:guide pos="2554"/>
        <p:guide pos="942"/>
        <p:guide pos="1042"/>
        <p:guide pos="3960"/>
        <p:guide pos="406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98" d="100"/>
          <a:sy n="98" d="100"/>
        </p:scale>
        <p:origin x="-237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handoutMaster" Target="handoutMasters/handoutMaster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8.xml"/><Relationship Id="rId11" Type="http://schemas.openxmlformats.org/officeDocument/2006/relationships/customXml" Target="../customXml/item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viewProps" Target="viewProps.xml"/><Relationship Id="rId5" Type="http://schemas.openxmlformats.org/officeDocument/2006/relationships/customXml" Target="../customXml/item5.xml"/><Relationship Id="rId19" Type="http://schemas.openxmlformats.org/officeDocument/2006/relationships/customXml" Target="../customXml/item19.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20.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presProps" Target="presProps.xml"/><Relationship Id="rId10" Type="http://schemas.openxmlformats.org/officeDocument/2006/relationships/customXml" Target="../customXml/item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10/19/2013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10/19/2013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1</a:t>
            </a:fld>
            <a:endParaRPr lang="en-US" dirty="0"/>
          </a:p>
        </p:txBody>
      </p:sp>
    </p:spTree>
    <p:extLst>
      <p:ext uri="{BB962C8B-B14F-4D97-AF65-F5344CB8AC3E}">
        <p14:creationId xmlns:p14="http://schemas.microsoft.com/office/powerpoint/2010/main" val="223287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11</a:t>
            </a:fld>
            <a:endParaRPr lang="en-US"/>
          </a:p>
        </p:txBody>
      </p:sp>
    </p:spTree>
    <p:extLst>
      <p:ext uri="{BB962C8B-B14F-4D97-AF65-F5344CB8AC3E}">
        <p14:creationId xmlns:p14="http://schemas.microsoft.com/office/powerpoint/2010/main" val="2097927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12</a:t>
            </a:fld>
            <a:endParaRPr lang="en-US"/>
          </a:p>
        </p:txBody>
      </p:sp>
    </p:spTree>
    <p:extLst>
      <p:ext uri="{BB962C8B-B14F-4D97-AF65-F5344CB8AC3E}">
        <p14:creationId xmlns:p14="http://schemas.microsoft.com/office/powerpoint/2010/main" val="23121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Number 2, we’ve upgraded the browser in Windows Phone 8 to Internet Explorer 10. When compared to IE 9 in Windows Phone 7.5, IE10 for Windows Phone 8 has 4 times faster </a:t>
            </a:r>
            <a:r>
              <a:rPr lang="en-US" sz="1200" kern="1200" baseline="0" dirty="0" err="1" smtClean="0">
                <a:solidFill>
                  <a:schemeClr val="tx1"/>
                </a:solidFill>
                <a:effectLst/>
                <a:latin typeface="+mn-lt"/>
                <a:ea typeface="+mn-ea"/>
                <a:cs typeface="+mn-cs"/>
              </a:rPr>
              <a:t>Javascript</a:t>
            </a:r>
            <a:r>
              <a:rPr lang="en-US" sz="1200" kern="1200" baseline="0" dirty="0" smtClean="0">
                <a:solidFill>
                  <a:schemeClr val="tx1"/>
                </a:solidFill>
                <a:effectLst/>
                <a:latin typeface="+mn-lt"/>
                <a:ea typeface="+mn-ea"/>
                <a:cs typeface="+mn-cs"/>
              </a:rPr>
              <a:t> performance and supports 2 times as many HTML 5 features. It also carries with it such IE 10 features as </a:t>
            </a:r>
            <a:r>
              <a:rPr lang="en-US" sz="1200" kern="1200" baseline="0" dirty="0" err="1" smtClean="0">
                <a:solidFill>
                  <a:schemeClr val="tx1"/>
                </a:solidFill>
                <a:effectLst/>
                <a:latin typeface="+mn-lt"/>
                <a:ea typeface="+mn-ea"/>
                <a:cs typeface="+mn-cs"/>
              </a:rPr>
              <a:t>SmartScreen</a:t>
            </a:r>
            <a:r>
              <a:rPr lang="en-US" sz="1200" kern="1200" baseline="0" dirty="0" smtClean="0">
                <a:solidFill>
                  <a:schemeClr val="tx1"/>
                </a:solidFill>
                <a:effectLst/>
                <a:latin typeface="+mn-lt"/>
                <a:ea typeface="+mn-ea"/>
                <a:cs typeface="+mn-cs"/>
              </a:rPr>
              <a:t> anti-phishing filter which uses data from millions of Windows PCs to block malicious websites in real time.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And this experience transfers over to your application development. The </a:t>
            </a:r>
            <a:r>
              <a:rPr lang="en-US" sz="1200" kern="1200" baseline="0" dirty="0" err="1" smtClean="0">
                <a:solidFill>
                  <a:schemeClr val="tx1"/>
                </a:solidFill>
                <a:effectLst/>
                <a:latin typeface="+mn-lt"/>
                <a:ea typeface="+mn-ea"/>
                <a:cs typeface="+mn-cs"/>
              </a:rPr>
              <a:t>WebBrowser</a:t>
            </a:r>
            <a:r>
              <a:rPr lang="en-US" sz="1200" kern="1200" baseline="0" dirty="0" smtClean="0">
                <a:solidFill>
                  <a:schemeClr val="tx1"/>
                </a:solidFill>
                <a:effectLst/>
                <a:latin typeface="+mn-lt"/>
                <a:ea typeface="+mn-ea"/>
                <a:cs typeface="+mn-cs"/>
              </a:rPr>
              <a:t> that you use in your app is simply an instance of the same IE10 browser on the phone, bringing with it all the same functionalities and benefits including the industry standardized multi-touch support.</a:t>
            </a:r>
          </a:p>
          <a:p>
            <a:endParaRPr lang="en-US" sz="1200" kern="1200" baseline="0" dirty="0" smtClean="0">
              <a:solidFill>
                <a:schemeClr val="tx1"/>
              </a:solidFill>
              <a:effectLst/>
              <a:latin typeface="+mn-lt"/>
              <a:ea typeface="+mn-ea"/>
              <a:cs typeface="+mn-cs"/>
            </a:endParaRPr>
          </a:p>
          <a:p>
            <a:r>
              <a:rPr lang="en-US" sz="1200" kern="1200" baseline="0" smtClean="0">
                <a:solidFill>
                  <a:schemeClr val="tx1"/>
                </a:solidFill>
                <a:effectLst/>
                <a:latin typeface="+mn-lt"/>
                <a:ea typeface="+mn-ea"/>
                <a:cs typeface="+mn-cs"/>
              </a:rPr>
              <a:t>The image you see here is an interactive gravity particle animation driven by multi-touch functionality and running on Windows Phone 8.</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13</a:t>
            </a:fld>
            <a:endParaRPr lang="en-US"/>
          </a:p>
        </p:txBody>
      </p:sp>
    </p:spTree>
    <p:extLst>
      <p:ext uri="{BB962C8B-B14F-4D97-AF65-F5344CB8AC3E}">
        <p14:creationId xmlns:p14="http://schemas.microsoft.com/office/powerpoint/2010/main" val="2097927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Number 2, we’ve upgraded the browser in Windows Phone 8 to Internet Explorer 10. When compared to IE 9 in Windows Phone 7.5, IE10 for Windows Phone 8 has 4 times faster </a:t>
            </a:r>
            <a:r>
              <a:rPr lang="en-US" sz="1200" kern="1200" baseline="0" dirty="0" err="1" smtClean="0">
                <a:solidFill>
                  <a:schemeClr val="tx1"/>
                </a:solidFill>
                <a:effectLst/>
                <a:latin typeface="+mn-lt"/>
                <a:ea typeface="+mn-ea"/>
                <a:cs typeface="+mn-cs"/>
              </a:rPr>
              <a:t>Javascript</a:t>
            </a:r>
            <a:r>
              <a:rPr lang="en-US" sz="1200" kern="1200" baseline="0" dirty="0" smtClean="0">
                <a:solidFill>
                  <a:schemeClr val="tx1"/>
                </a:solidFill>
                <a:effectLst/>
                <a:latin typeface="+mn-lt"/>
                <a:ea typeface="+mn-ea"/>
                <a:cs typeface="+mn-cs"/>
              </a:rPr>
              <a:t> performance and supports 2 times as many HTML 5 features. It also carries with it such IE 10 features as </a:t>
            </a:r>
            <a:r>
              <a:rPr lang="en-US" sz="1200" kern="1200" baseline="0" dirty="0" err="1" smtClean="0">
                <a:solidFill>
                  <a:schemeClr val="tx1"/>
                </a:solidFill>
                <a:effectLst/>
                <a:latin typeface="+mn-lt"/>
                <a:ea typeface="+mn-ea"/>
                <a:cs typeface="+mn-cs"/>
              </a:rPr>
              <a:t>SmartScreen</a:t>
            </a:r>
            <a:r>
              <a:rPr lang="en-US" sz="1200" kern="1200" baseline="0" dirty="0" smtClean="0">
                <a:solidFill>
                  <a:schemeClr val="tx1"/>
                </a:solidFill>
                <a:effectLst/>
                <a:latin typeface="+mn-lt"/>
                <a:ea typeface="+mn-ea"/>
                <a:cs typeface="+mn-cs"/>
              </a:rPr>
              <a:t> anti-phishing filter which uses data from millions of Windows PCs to block malicious websites in real time.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And this experience transfers over to your application development. The </a:t>
            </a:r>
            <a:r>
              <a:rPr lang="en-US" sz="1200" kern="1200" baseline="0" dirty="0" err="1" smtClean="0">
                <a:solidFill>
                  <a:schemeClr val="tx1"/>
                </a:solidFill>
                <a:effectLst/>
                <a:latin typeface="+mn-lt"/>
                <a:ea typeface="+mn-ea"/>
                <a:cs typeface="+mn-cs"/>
              </a:rPr>
              <a:t>WebBrowser</a:t>
            </a:r>
            <a:r>
              <a:rPr lang="en-US" sz="1200" kern="1200" baseline="0" dirty="0" smtClean="0">
                <a:solidFill>
                  <a:schemeClr val="tx1"/>
                </a:solidFill>
                <a:effectLst/>
                <a:latin typeface="+mn-lt"/>
                <a:ea typeface="+mn-ea"/>
                <a:cs typeface="+mn-cs"/>
              </a:rPr>
              <a:t> that you use in your app is simply an instance of the same IE10 browser on the phone, bringing with it all the same functionalities and benefits including the industry standardized multi-touch support.</a:t>
            </a:r>
          </a:p>
          <a:p>
            <a:endParaRPr lang="en-US" sz="1200" kern="1200" baseline="0" dirty="0" smtClean="0">
              <a:solidFill>
                <a:schemeClr val="tx1"/>
              </a:solidFill>
              <a:effectLst/>
              <a:latin typeface="+mn-lt"/>
              <a:ea typeface="+mn-ea"/>
              <a:cs typeface="+mn-cs"/>
            </a:endParaRPr>
          </a:p>
          <a:p>
            <a:r>
              <a:rPr lang="en-US" sz="1200" kern="1200" baseline="0" smtClean="0">
                <a:solidFill>
                  <a:schemeClr val="tx1"/>
                </a:solidFill>
                <a:effectLst/>
                <a:latin typeface="+mn-lt"/>
                <a:ea typeface="+mn-ea"/>
                <a:cs typeface="+mn-cs"/>
              </a:rPr>
              <a:t>The image you see here is an interactive gravity particle animation driven by multi-touch functionality and running on Windows Phone 8.</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14</a:t>
            </a:fld>
            <a:endParaRPr lang="en-US"/>
          </a:p>
        </p:txBody>
      </p:sp>
    </p:spTree>
    <p:extLst>
      <p:ext uri="{BB962C8B-B14F-4D97-AF65-F5344CB8AC3E}">
        <p14:creationId xmlns:p14="http://schemas.microsoft.com/office/powerpoint/2010/main" val="2097927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Number 2, we’ve upgraded the browser in Windows Phone 8 to Internet Explorer 10. When compared to IE 9 in Windows Phone 7.5, IE10 for Windows Phone 8 has 4 times faster </a:t>
            </a:r>
            <a:r>
              <a:rPr lang="en-US" sz="1200" kern="1200" baseline="0" dirty="0" err="1" smtClean="0">
                <a:solidFill>
                  <a:schemeClr val="tx1"/>
                </a:solidFill>
                <a:effectLst/>
                <a:latin typeface="+mn-lt"/>
                <a:ea typeface="+mn-ea"/>
                <a:cs typeface="+mn-cs"/>
              </a:rPr>
              <a:t>Javascript</a:t>
            </a:r>
            <a:r>
              <a:rPr lang="en-US" sz="1200" kern="1200" baseline="0" dirty="0" smtClean="0">
                <a:solidFill>
                  <a:schemeClr val="tx1"/>
                </a:solidFill>
                <a:effectLst/>
                <a:latin typeface="+mn-lt"/>
                <a:ea typeface="+mn-ea"/>
                <a:cs typeface="+mn-cs"/>
              </a:rPr>
              <a:t> performance and supports 2 times as many HTML 5 features. It also carries with it such IE 10 features as </a:t>
            </a:r>
            <a:r>
              <a:rPr lang="en-US" sz="1200" kern="1200" baseline="0" dirty="0" err="1" smtClean="0">
                <a:solidFill>
                  <a:schemeClr val="tx1"/>
                </a:solidFill>
                <a:effectLst/>
                <a:latin typeface="+mn-lt"/>
                <a:ea typeface="+mn-ea"/>
                <a:cs typeface="+mn-cs"/>
              </a:rPr>
              <a:t>SmartScreen</a:t>
            </a:r>
            <a:r>
              <a:rPr lang="en-US" sz="1200" kern="1200" baseline="0" dirty="0" smtClean="0">
                <a:solidFill>
                  <a:schemeClr val="tx1"/>
                </a:solidFill>
                <a:effectLst/>
                <a:latin typeface="+mn-lt"/>
                <a:ea typeface="+mn-ea"/>
                <a:cs typeface="+mn-cs"/>
              </a:rPr>
              <a:t> anti-phishing filter which uses data from millions of Windows PCs to block malicious websites in real time.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And this experience transfers over to your application development. The </a:t>
            </a:r>
            <a:r>
              <a:rPr lang="en-US" sz="1200" kern="1200" baseline="0" dirty="0" err="1" smtClean="0">
                <a:solidFill>
                  <a:schemeClr val="tx1"/>
                </a:solidFill>
                <a:effectLst/>
                <a:latin typeface="+mn-lt"/>
                <a:ea typeface="+mn-ea"/>
                <a:cs typeface="+mn-cs"/>
              </a:rPr>
              <a:t>WebBrowser</a:t>
            </a:r>
            <a:r>
              <a:rPr lang="en-US" sz="1200" kern="1200" baseline="0" dirty="0" smtClean="0">
                <a:solidFill>
                  <a:schemeClr val="tx1"/>
                </a:solidFill>
                <a:effectLst/>
                <a:latin typeface="+mn-lt"/>
                <a:ea typeface="+mn-ea"/>
                <a:cs typeface="+mn-cs"/>
              </a:rPr>
              <a:t> that you use in your app is simply an instance of the same IE10 browser on the phone, bringing with it all the same functionalities and benefits including the industry standardized multi-touch support.</a:t>
            </a:r>
          </a:p>
          <a:p>
            <a:endParaRPr lang="en-US" sz="1200" kern="1200" baseline="0" dirty="0" smtClean="0">
              <a:solidFill>
                <a:schemeClr val="tx1"/>
              </a:solidFill>
              <a:effectLst/>
              <a:latin typeface="+mn-lt"/>
              <a:ea typeface="+mn-ea"/>
              <a:cs typeface="+mn-cs"/>
            </a:endParaRPr>
          </a:p>
          <a:p>
            <a:r>
              <a:rPr lang="en-US" sz="1200" kern="1200" baseline="0" smtClean="0">
                <a:solidFill>
                  <a:schemeClr val="tx1"/>
                </a:solidFill>
                <a:effectLst/>
                <a:latin typeface="+mn-lt"/>
                <a:ea typeface="+mn-ea"/>
                <a:cs typeface="+mn-cs"/>
              </a:rPr>
              <a:t>The image you see here is an interactive gravity particle animation driven by multi-touch functionality and running on Windows Phone 8.</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15</a:t>
            </a:fld>
            <a:endParaRPr lang="en-US"/>
          </a:p>
        </p:txBody>
      </p:sp>
    </p:spTree>
    <p:extLst>
      <p:ext uri="{BB962C8B-B14F-4D97-AF65-F5344CB8AC3E}">
        <p14:creationId xmlns:p14="http://schemas.microsoft.com/office/powerpoint/2010/main" val="1549142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Speech is another exciting addition to Windows Phone with this release. The new Speech APIs allows very simple Speech to text, allowing the user to speak directly to apps, and text to speech, allowing many eyes-free operations as well as expanding accessibility options.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Windows Phone 8 supports 15 languages and dialects and many more options for speaking voices and the speech APIs also allow developers to open their apps to specific points (or with custom input) using voice commands.</a:t>
            </a:r>
          </a:p>
        </p:txBody>
      </p:sp>
      <p:sp>
        <p:nvSpPr>
          <p:cNvPr id="4" name="Slide Number Placeholder 3"/>
          <p:cNvSpPr>
            <a:spLocks noGrp="1"/>
          </p:cNvSpPr>
          <p:nvPr>
            <p:ph type="sldNum" sz="quarter" idx="10"/>
          </p:nvPr>
        </p:nvSpPr>
        <p:spPr/>
        <p:txBody>
          <a:bodyPr/>
          <a:lstStyle/>
          <a:p>
            <a:fld id="{3E6C1CF0-316C-4904-A0F9-3EEDE72BDC86}" type="slidenum">
              <a:rPr lang="en-US" smtClean="0"/>
              <a:t>16</a:t>
            </a:fld>
            <a:endParaRPr lang="en-US"/>
          </a:p>
        </p:txBody>
      </p:sp>
    </p:spTree>
    <p:extLst>
      <p:ext uri="{BB962C8B-B14F-4D97-AF65-F5344CB8AC3E}">
        <p14:creationId xmlns:p14="http://schemas.microsoft.com/office/powerpoint/2010/main" val="2097927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Speak Easy is a demo I wrote to demonstrate the speech capabilities of Windows Phone integrated with the translation capabilities of Windows Azure Translation Service. The user can speak </a:t>
            </a:r>
          </a:p>
        </p:txBody>
      </p:sp>
      <p:sp>
        <p:nvSpPr>
          <p:cNvPr id="4" name="Slide Number Placeholder 3"/>
          <p:cNvSpPr>
            <a:spLocks noGrp="1"/>
          </p:cNvSpPr>
          <p:nvPr>
            <p:ph type="sldNum" sz="quarter" idx="10"/>
          </p:nvPr>
        </p:nvSpPr>
        <p:spPr/>
        <p:txBody>
          <a:bodyPr/>
          <a:lstStyle/>
          <a:p>
            <a:fld id="{3E6C1CF0-316C-4904-A0F9-3EEDE72BDC86}" type="slidenum">
              <a:rPr lang="en-US" smtClean="0"/>
              <a:t>17</a:t>
            </a:fld>
            <a:endParaRPr lang="en-US"/>
          </a:p>
        </p:txBody>
      </p:sp>
    </p:spTree>
    <p:extLst>
      <p:ext uri="{BB962C8B-B14F-4D97-AF65-F5344CB8AC3E}">
        <p14:creationId xmlns:p14="http://schemas.microsoft.com/office/powerpoint/2010/main" val="2097927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18</a:t>
            </a:fld>
            <a:endParaRPr lang="en-US"/>
          </a:p>
        </p:txBody>
      </p:sp>
    </p:spTree>
    <p:extLst>
      <p:ext uri="{BB962C8B-B14F-4D97-AF65-F5344CB8AC3E}">
        <p14:creationId xmlns:p14="http://schemas.microsoft.com/office/powerpoint/2010/main" val="2097927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The Windows Phone maps have also gone through a major change, shifting to Nokia’s NAVTEQ map data. This provides us with maps based on roads, aerial information, a hybrid or terrain-based maps. Users no longer need to register for the Bing Maps control to use map functionality in their apps, the new map control gives them full mapping capabilities.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Additionally, apps can now easily download map data for offline use and update that data as needed. And if they need to continuously track location (for example in exercise applications), Windows Phone has the ability to continue collecting location data either periodically or in the background.</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19</a:t>
            </a:fld>
            <a:endParaRPr lang="en-US"/>
          </a:p>
        </p:txBody>
      </p:sp>
    </p:spTree>
    <p:extLst>
      <p:ext uri="{BB962C8B-B14F-4D97-AF65-F5344CB8AC3E}">
        <p14:creationId xmlns:p14="http://schemas.microsoft.com/office/powerpoint/2010/main" val="2097927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20</a:t>
            </a:fld>
            <a:endParaRPr lang="en-US"/>
          </a:p>
        </p:txBody>
      </p:sp>
    </p:spTree>
    <p:extLst>
      <p:ext uri="{BB962C8B-B14F-4D97-AF65-F5344CB8AC3E}">
        <p14:creationId xmlns:p14="http://schemas.microsoft.com/office/powerpoint/2010/main" val="365187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Looking</a:t>
            </a:r>
            <a:r>
              <a:rPr lang="en-US" baseline="0" dirty="0" smtClean="0"/>
              <a:t> across every other mobile platform, we see the same thing, buttons, buttons, buttons. From the beginning, Windows Phone has offer the alternative: The people we care about. The pictures we’ve taken. Tiles exist to bring us closer to the content we care about. </a:t>
            </a:r>
            <a:endParaRPr lang="en-US" dirty="0" smtClean="0"/>
          </a:p>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2</a:t>
            </a:fld>
            <a:endParaRPr lang="en-US" dirty="0"/>
          </a:p>
        </p:txBody>
      </p:sp>
    </p:spTree>
    <p:extLst>
      <p:ext uri="{BB962C8B-B14F-4D97-AF65-F5344CB8AC3E}">
        <p14:creationId xmlns:p14="http://schemas.microsoft.com/office/powerpoint/2010/main" val="166387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One of the greatest Windows Phone features is how developers can add value even to the native applications. For example, we have a feature called lenses. Let’s say the user wants to take a picture, but wants to add some kind of special filter or mode, wants to take a panorama or go into an augmented reality mode. Right from the native camera application, they can see all the lens applications that extend the possibilities of the camera and bring even more user visibility to their app.</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We also have the ability for users to auto-upload all the pictures they take to a web service. This means we can write an app that allows the user to automatically save all their images to 500px or Flickr or </a:t>
            </a:r>
            <a:r>
              <a:rPr lang="en-US" sz="1200" kern="1200" baseline="0" dirty="0" err="1" smtClean="0">
                <a:solidFill>
                  <a:schemeClr val="tx1"/>
                </a:solidFill>
                <a:effectLst/>
                <a:latin typeface="+mn-lt"/>
                <a:ea typeface="+mn-ea"/>
                <a:cs typeface="+mn-cs"/>
              </a:rPr>
              <a:t>yfrog</a:t>
            </a:r>
            <a:r>
              <a:rPr lang="en-US" sz="1200" kern="1200" baseline="0" dirty="0" smtClean="0">
                <a:solidFill>
                  <a:schemeClr val="tx1"/>
                </a:solidFill>
                <a:effectLst/>
                <a:latin typeface="+mn-lt"/>
                <a:ea typeface="+mn-ea"/>
                <a:cs typeface="+mn-cs"/>
              </a:rPr>
              <a:t> or our own web service. This is a great way to jump-start content sharing in a new fresh application.</a:t>
            </a:r>
          </a:p>
        </p:txBody>
      </p:sp>
      <p:sp>
        <p:nvSpPr>
          <p:cNvPr id="4" name="Slide Number Placeholder 3"/>
          <p:cNvSpPr>
            <a:spLocks noGrp="1"/>
          </p:cNvSpPr>
          <p:nvPr>
            <p:ph type="sldNum" sz="quarter" idx="10"/>
          </p:nvPr>
        </p:nvSpPr>
        <p:spPr/>
        <p:txBody>
          <a:bodyPr/>
          <a:lstStyle/>
          <a:p>
            <a:fld id="{3E6C1CF0-316C-4904-A0F9-3EEDE72BDC86}" type="slidenum">
              <a:rPr lang="en-US" smtClean="0"/>
              <a:t>21</a:t>
            </a:fld>
            <a:endParaRPr lang="en-US"/>
          </a:p>
        </p:txBody>
      </p:sp>
    </p:spTree>
    <p:extLst>
      <p:ext uri="{BB962C8B-B14F-4D97-AF65-F5344CB8AC3E}">
        <p14:creationId xmlns:p14="http://schemas.microsoft.com/office/powerpoint/2010/main" val="2097927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22</a:t>
            </a:fld>
            <a:endParaRPr lang="en-US"/>
          </a:p>
        </p:txBody>
      </p:sp>
    </p:spTree>
    <p:extLst>
      <p:ext uri="{BB962C8B-B14F-4D97-AF65-F5344CB8AC3E}">
        <p14:creationId xmlns:p14="http://schemas.microsoft.com/office/powerpoint/2010/main" val="2097927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23</a:t>
            </a:fld>
            <a:endParaRPr lang="en-US"/>
          </a:p>
        </p:txBody>
      </p:sp>
    </p:spTree>
    <p:extLst>
      <p:ext uri="{BB962C8B-B14F-4D97-AF65-F5344CB8AC3E}">
        <p14:creationId xmlns:p14="http://schemas.microsoft.com/office/powerpoint/2010/main" val="1432729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And finally, we come back to the heart and soul of the Windows Phone, the start screen. The start screen has always been the key component to Windows Phone, giving each phone a unique personality, bringing custom content and information straight to the user.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fact, I don’t like to talk about The start screen. I prefer to talk about my start screen. What is important to me. My pictures, my games, my demos, my people hub at the center top of my screen. My communication lining the bottom of the screen. Social apps together, and </a:t>
            </a:r>
            <a:r>
              <a:rPr lang="en-US" sz="1200" kern="1200" baseline="0" dirty="0" err="1" smtClean="0">
                <a:solidFill>
                  <a:schemeClr val="tx1"/>
                </a:solidFill>
                <a:effectLst/>
                <a:latin typeface="+mn-lt"/>
                <a:ea typeface="+mn-ea"/>
                <a:cs typeface="+mn-cs"/>
              </a:rPr>
              <a:t>AppFlow</a:t>
            </a:r>
            <a:r>
              <a:rPr lang="en-US" sz="1200" kern="1200" baseline="0" dirty="0" smtClean="0">
                <a:solidFill>
                  <a:schemeClr val="tx1"/>
                </a:solidFill>
                <a:effectLst/>
                <a:latin typeface="+mn-lt"/>
                <a:ea typeface="+mn-ea"/>
                <a:cs typeface="+mn-cs"/>
              </a:rPr>
              <a:t> for finding even more great apps for my phone.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And for developers we’ve added new capabilities for bringing your apps to users so they can use them. We have 3 kinds of tile sizes for the start screen, so the user can prioritize their screen around what is important to them. Developers have the option of using 3 kinds of tiles so that they can add the start screen experience that makes the most sense for their app. The entire development experience helps you bring the best app experience of any platform to your users.</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(Optional: Mention flip tiles (image on front, text on back), Iconic Tiles (counts up on new notifications like the native SMS, email and phone call apps) and Cyclic tiles (cycles through images like the photo app))</a:t>
            </a:r>
          </a:p>
        </p:txBody>
      </p:sp>
      <p:sp>
        <p:nvSpPr>
          <p:cNvPr id="4" name="Slide Number Placeholder 3"/>
          <p:cNvSpPr>
            <a:spLocks noGrp="1"/>
          </p:cNvSpPr>
          <p:nvPr>
            <p:ph type="sldNum" sz="quarter" idx="10"/>
          </p:nvPr>
        </p:nvSpPr>
        <p:spPr/>
        <p:txBody>
          <a:bodyPr/>
          <a:lstStyle/>
          <a:p>
            <a:fld id="{3E6C1CF0-316C-4904-A0F9-3EEDE72BDC86}" type="slidenum">
              <a:rPr lang="en-US" smtClean="0"/>
              <a:t>24</a:t>
            </a:fld>
            <a:endParaRPr lang="en-US"/>
          </a:p>
        </p:txBody>
      </p:sp>
    </p:spTree>
    <p:extLst>
      <p:ext uri="{BB962C8B-B14F-4D97-AF65-F5344CB8AC3E}">
        <p14:creationId xmlns:p14="http://schemas.microsoft.com/office/powerpoint/2010/main" val="2097927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25</a:t>
            </a:fld>
            <a:endParaRPr lang="en-US"/>
          </a:p>
        </p:txBody>
      </p:sp>
    </p:spTree>
    <p:extLst>
      <p:ext uri="{BB962C8B-B14F-4D97-AF65-F5344CB8AC3E}">
        <p14:creationId xmlns:p14="http://schemas.microsoft.com/office/powerpoint/2010/main" val="2882033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26</a:t>
            </a:fld>
            <a:endParaRPr lang="en-US"/>
          </a:p>
        </p:txBody>
      </p:sp>
    </p:spTree>
    <p:extLst>
      <p:ext uri="{BB962C8B-B14F-4D97-AF65-F5344CB8AC3E}">
        <p14:creationId xmlns:p14="http://schemas.microsoft.com/office/powerpoint/2010/main" val="736636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27</a:t>
            </a:fld>
            <a:endParaRPr lang="en-US"/>
          </a:p>
        </p:txBody>
      </p:sp>
    </p:spTree>
    <p:extLst>
      <p:ext uri="{BB962C8B-B14F-4D97-AF65-F5344CB8AC3E}">
        <p14:creationId xmlns:p14="http://schemas.microsoft.com/office/powerpoint/2010/main" val="1988798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Windows Phone apps are more than just an app. Windows Phone gives you the opportunity to break out of the sandbox. You can reach the users through 3 kinds of live tiles bringing information and content to the user straight on their home screen. Or, if you think that getting to the home screen, your app can create lock screen notifications so your information is front-and-center for the user at all times. You can schedule tasks to update even when your application isn’t in the foreground, you can integrate into Bing search, you can integrate into the camera through the Lenses features… there are a dozen ways to bring your users more interaction and more functionality by truly integrating into Windows Phone functionality. </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28</a:t>
            </a:fld>
            <a:endParaRPr lang="en-US"/>
          </a:p>
        </p:txBody>
      </p:sp>
    </p:spTree>
    <p:extLst>
      <p:ext uri="{BB962C8B-B14F-4D97-AF65-F5344CB8AC3E}">
        <p14:creationId xmlns:p14="http://schemas.microsoft.com/office/powerpoint/2010/main" val="3313278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our enterprise customers, Windows phone provides the ability to create entire suites of secure enterprise specific applications and make them accessible only within the enterprise using the company hub. </a:t>
            </a:r>
          </a:p>
        </p:txBody>
      </p:sp>
      <p:sp>
        <p:nvSpPr>
          <p:cNvPr id="4" name="Slide Number Placeholder 3"/>
          <p:cNvSpPr>
            <a:spLocks noGrp="1"/>
          </p:cNvSpPr>
          <p:nvPr>
            <p:ph type="sldNum" sz="quarter" idx="10"/>
          </p:nvPr>
        </p:nvSpPr>
        <p:spPr/>
        <p:txBody>
          <a:bodyPr/>
          <a:lstStyle/>
          <a:p>
            <a:fld id="{3E6C1CF0-316C-4904-A0F9-3EEDE72BDC86}" type="slidenum">
              <a:rPr lang="en-US" smtClean="0"/>
              <a:t>29</a:t>
            </a:fld>
            <a:endParaRPr lang="en-US"/>
          </a:p>
        </p:txBody>
      </p:sp>
    </p:spTree>
    <p:extLst>
      <p:ext uri="{BB962C8B-B14F-4D97-AF65-F5344CB8AC3E}">
        <p14:creationId xmlns:p14="http://schemas.microsoft.com/office/powerpoint/2010/main" val="166387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30</a:t>
            </a:fld>
            <a:endParaRPr lang="en-US"/>
          </a:p>
        </p:txBody>
      </p:sp>
    </p:spTree>
    <p:extLst>
      <p:ext uri="{BB962C8B-B14F-4D97-AF65-F5344CB8AC3E}">
        <p14:creationId xmlns:p14="http://schemas.microsoft.com/office/powerpoint/2010/main" val="2157335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spcAft>
                <a:spcPts val="337"/>
              </a:spcAft>
              <a:defRPr/>
            </a:pPr>
            <a:r>
              <a:rPr lang="en-US" dirty="0" smtClean="0"/>
              <a:t>And we’ve seen developers</a:t>
            </a:r>
            <a:r>
              <a:rPr lang="en-US" baseline="0" dirty="0" smtClean="0"/>
              <a:t> embrace that. In only 2 years, we’ve grown to over 120,000 Windows Phone apps with the numbers constantly climbing and exciting new apps entering the Windows Phone Store every day.</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Windows Phone Summit_2012</a:t>
            </a:r>
          </a:p>
        </p:txBody>
      </p:sp>
      <p:sp>
        <p:nvSpPr>
          <p:cNvPr id="5" name="Footer Placeholder 4"/>
          <p:cNvSpPr>
            <a:spLocks noGrp="1"/>
          </p:cNvSpPr>
          <p:nvPr>
            <p:ph type="ftr" sz="quarter" idx="11"/>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CC3C96D-EC47-49A6-8717-3C3ECBAAF8B9}" type="datetime1">
              <a:rPr lang="en-US" smtClean="0">
                <a:solidFill>
                  <a:prstClr val="black"/>
                </a:solidFill>
              </a:rPr>
              <a:pPr/>
              <a:t>10/19/2013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500331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32</a:t>
            </a:fld>
            <a:endParaRPr lang="en-US"/>
          </a:p>
        </p:txBody>
      </p:sp>
    </p:spTree>
    <p:extLst>
      <p:ext uri="{BB962C8B-B14F-4D97-AF65-F5344CB8AC3E}">
        <p14:creationId xmlns:p14="http://schemas.microsoft.com/office/powerpoint/2010/main" val="3574955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With that, let’s talk specifics. I could talk all day about the great features of Windows Phone 8, but for now let’s trim that back to just 8 things we as developers must know about Windows Phone 8</a:t>
            </a:r>
          </a:p>
        </p:txBody>
      </p:sp>
      <p:sp>
        <p:nvSpPr>
          <p:cNvPr id="4" name="Slide Number Placeholder 3"/>
          <p:cNvSpPr>
            <a:spLocks noGrp="1"/>
          </p:cNvSpPr>
          <p:nvPr>
            <p:ph type="sldNum" sz="quarter" idx="10"/>
          </p:nvPr>
        </p:nvSpPr>
        <p:spPr/>
        <p:txBody>
          <a:bodyPr/>
          <a:lstStyle/>
          <a:p>
            <a:fld id="{3E6C1CF0-316C-4904-A0F9-3EEDE72BDC86}" type="slidenum">
              <a:rPr lang="en-US" smtClean="0"/>
              <a:t>4</a:t>
            </a:fld>
            <a:endParaRPr lang="en-US" dirty="0"/>
          </a:p>
        </p:txBody>
      </p:sp>
    </p:spTree>
    <p:extLst>
      <p:ext uri="{BB962C8B-B14F-4D97-AF65-F5344CB8AC3E}">
        <p14:creationId xmlns:p14="http://schemas.microsoft.com/office/powerpoint/2010/main" val="6953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5</a:t>
            </a:fld>
            <a:endParaRPr lang="en-US"/>
          </a:p>
        </p:txBody>
      </p:sp>
    </p:spTree>
    <p:extLst>
      <p:ext uri="{BB962C8B-B14F-4D97-AF65-F5344CB8AC3E}">
        <p14:creationId xmlns:p14="http://schemas.microsoft.com/office/powerpoint/2010/main" val="919560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6</a:t>
            </a:fld>
            <a:endParaRPr lang="en-US"/>
          </a:p>
        </p:txBody>
      </p:sp>
    </p:spTree>
    <p:extLst>
      <p:ext uri="{BB962C8B-B14F-4D97-AF65-F5344CB8AC3E}">
        <p14:creationId xmlns:p14="http://schemas.microsoft.com/office/powerpoint/2010/main" val="405350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shared </a:t>
            </a:r>
            <a:r>
              <a:rPr lang="en-US" baseline="0" dirty="0" err="1" smtClean="0"/>
              <a:t>WinRT</a:t>
            </a:r>
            <a:r>
              <a:rPr lang="en-US" baseline="0" dirty="0" smtClean="0"/>
              <a:t> core means that when we’ve written our Windows Phone app, we’re well on our way to writing our Windows 8 app as well. In this example, we have the same application doing the same thing and using the same underlying code. We can save elements to our phone or tablet storage, recall those items, edit them. The differences in this demo are related entirely to the design considerations inherent in developing for different screen sizes.</a:t>
            </a:r>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7</a:t>
            </a:fld>
            <a:endParaRPr lang="en-US"/>
          </a:p>
        </p:txBody>
      </p:sp>
    </p:spTree>
    <p:extLst>
      <p:ext uri="{BB962C8B-B14F-4D97-AF65-F5344CB8AC3E}">
        <p14:creationId xmlns:p14="http://schemas.microsoft.com/office/powerpoint/2010/main" val="2400349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In the gaming arena, Microsoft now supports a common game development platform across Windows and Windows Phone. This gives developers the ability to develop games natively with access to the hardware acceleration benefits of DirectX and Direct3D. </a:t>
            </a:r>
          </a:p>
        </p:txBody>
      </p:sp>
      <p:sp>
        <p:nvSpPr>
          <p:cNvPr id="4" name="Slide Number Placeholder 3"/>
          <p:cNvSpPr>
            <a:spLocks noGrp="1"/>
          </p:cNvSpPr>
          <p:nvPr>
            <p:ph type="sldNum" sz="quarter" idx="10"/>
          </p:nvPr>
        </p:nvSpPr>
        <p:spPr/>
        <p:txBody>
          <a:bodyPr/>
          <a:lstStyle/>
          <a:p>
            <a:fld id="{3E6C1CF0-316C-4904-A0F9-3EEDE72BDC86}" type="slidenum">
              <a:rPr lang="en-US" smtClean="0"/>
              <a:t>9</a:t>
            </a:fld>
            <a:endParaRPr lang="en-US"/>
          </a:p>
        </p:txBody>
      </p:sp>
    </p:spTree>
    <p:extLst>
      <p:ext uri="{BB962C8B-B14F-4D97-AF65-F5344CB8AC3E}">
        <p14:creationId xmlns:p14="http://schemas.microsoft.com/office/powerpoint/2010/main" val="2097927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This also means that Windows Phone games can take advantage of middleware gaming engines, animation and physics libraries, audio engines. The promise in this arena can be seen as we already have partners such as havoc, </a:t>
            </a:r>
            <a:r>
              <a:rPr lang="en-US" sz="1200" kern="1200" baseline="0" dirty="0" err="1" smtClean="0">
                <a:solidFill>
                  <a:schemeClr val="tx1"/>
                </a:solidFill>
                <a:effectLst/>
                <a:latin typeface="+mn-lt"/>
                <a:ea typeface="+mn-ea"/>
                <a:cs typeface="+mn-cs"/>
              </a:rPr>
              <a:t>audiokinetic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fmod</a:t>
            </a:r>
            <a:r>
              <a:rPr lang="en-US" sz="1200" kern="1200" baseline="0" dirty="0" smtClean="0">
                <a:solidFill>
                  <a:schemeClr val="tx1"/>
                </a:solidFill>
                <a:effectLst/>
                <a:latin typeface="+mn-lt"/>
                <a:ea typeface="+mn-ea"/>
                <a:cs typeface="+mn-cs"/>
              </a:rPr>
              <a:t> and Autodesk developing middleware products to aid developers in creating the highest quality games in the mobile market. </a:t>
            </a:r>
          </a:p>
        </p:txBody>
      </p:sp>
      <p:sp>
        <p:nvSpPr>
          <p:cNvPr id="4" name="Slide Number Placeholder 3"/>
          <p:cNvSpPr>
            <a:spLocks noGrp="1"/>
          </p:cNvSpPr>
          <p:nvPr>
            <p:ph type="sldNum" sz="quarter" idx="10"/>
          </p:nvPr>
        </p:nvSpPr>
        <p:spPr/>
        <p:txBody>
          <a:bodyPr/>
          <a:lstStyle/>
          <a:p>
            <a:fld id="{3E6C1CF0-316C-4904-A0F9-3EEDE72BDC86}" type="slidenum">
              <a:rPr lang="en-US" smtClean="0"/>
              <a:t>10</a:t>
            </a:fld>
            <a:endParaRPr lang="en-US"/>
          </a:p>
        </p:txBody>
      </p:sp>
    </p:spTree>
    <p:extLst>
      <p:ext uri="{BB962C8B-B14F-4D97-AF65-F5344CB8AC3E}">
        <p14:creationId xmlns:p14="http://schemas.microsoft.com/office/powerpoint/2010/main" val="20979272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7435851"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7435851"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7435851"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8304213"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Freeform 95"/>
          <p:cNvSpPr>
            <a:spLocks/>
          </p:cNvSpPr>
          <p:nvPr userDrawn="1"/>
        </p:nvSpPr>
        <p:spPr bwMode="black">
          <a:xfrm>
            <a:off x="8515160"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noEditPoints="1"/>
          </p:cNvSpPr>
          <p:nvPr userDrawn="1"/>
        </p:nvSpPr>
        <p:spPr bwMode="black">
          <a:xfrm>
            <a:off x="7623940"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userDrawn="1"/>
        </p:nvSpPr>
        <p:spPr bwMode="black">
          <a:xfrm>
            <a:off x="8499792" y="1566623"/>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ChangeAspect="1"/>
          </p:cNvSpPr>
          <p:nvPr userDrawn="1"/>
        </p:nvSpPr>
        <p:spPr bwMode="black">
          <a:xfrm>
            <a:off x="7673027"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486" y="4376099"/>
            <a:ext cx="1803496" cy="464340"/>
          </a:xfrm>
          <a:prstGeom prst="rect">
            <a:avLst/>
          </a:prstGeom>
        </p:spPr>
      </p:pic>
      <p:pic>
        <p:nvPicPr>
          <p:cNvPr id="22" name="Picture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3" name="Rectangle 42"/>
          <p:cNvSpPr/>
          <p:nvPr userDrawn="1"/>
        </p:nvSpPr>
        <p:spPr>
          <a:xfrm>
            <a:off x="5699125"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4" name="Rectangle 43"/>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5699125"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Freeform 95"/>
          <p:cNvSpPr>
            <a:spLocks/>
          </p:cNvSpPr>
          <p:nvPr userDrawn="1"/>
        </p:nvSpPr>
        <p:spPr bwMode="black">
          <a:xfrm>
            <a:off x="5910072" y="154603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1"/>
          <p:cNvSpPr>
            <a:spLocks noEditPoints="1"/>
          </p:cNvSpPr>
          <p:nvPr userDrawn="1"/>
        </p:nvSpPr>
        <p:spPr bwMode="black">
          <a:xfrm>
            <a:off x="6755576"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noEditPoints="1"/>
          </p:cNvSpPr>
          <p:nvPr userDrawn="1"/>
        </p:nvSpPr>
        <p:spPr bwMode="black">
          <a:xfrm>
            <a:off x="6763066"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2" name="Rectangle 51"/>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6" name="Rectangle 55"/>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7"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108"/>
          <p:cNvSpPr>
            <a:spLocks noEditPoints="1"/>
          </p:cNvSpPr>
          <p:nvPr userDrawn="1"/>
        </p:nvSpPr>
        <p:spPr bwMode="black">
          <a:xfrm>
            <a:off x="8505785" y="2375795"/>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166"/>
          <p:cNvSpPr>
            <a:spLocks noEditPoints="1"/>
          </p:cNvSpPr>
          <p:nvPr userDrawn="1"/>
        </p:nvSpPr>
        <p:spPr bwMode="black">
          <a:xfrm>
            <a:off x="7610172"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7" name="Group 3076"/>
          <p:cNvGrpSpPr/>
          <p:nvPr userDrawn="1"/>
        </p:nvGrpSpPr>
        <p:grpSpPr>
          <a:xfrm>
            <a:off x="8462414" y="3320289"/>
            <a:ext cx="431310" cy="234248"/>
            <a:chOff x="1506537" y="2403476"/>
            <a:chExt cx="4492626" cy="2439987"/>
          </a:xfrm>
        </p:grpSpPr>
        <p:sp>
          <p:nvSpPr>
            <p:cNvPr id="125"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5"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6"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 name="Picture 5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486" y="4376099"/>
            <a:ext cx="1803496" cy="464340"/>
          </a:xfrm>
          <a:prstGeom prst="rect">
            <a:avLst/>
          </a:prstGeom>
        </p:spPr>
      </p:pic>
      <p:pic>
        <p:nvPicPr>
          <p:cNvPr id="36" name="Picture 3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37" name="Picture 3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5" name="Rectangle 94"/>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77" name="Picture Placeholder 9"/>
          <p:cNvSpPr>
            <a:spLocks noGrp="1"/>
          </p:cNvSpPr>
          <p:nvPr>
            <p:ph type="pic" sz="quarter" idx="19" hasCustomPrompt="1"/>
          </p:nvPr>
        </p:nvSpPr>
        <p:spPr>
          <a:xfrm>
            <a:off x="5699126" y="1335088"/>
            <a:ext cx="1616075" cy="1607820"/>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063558"/>
            <a:ext cx="3352801" cy="1610592"/>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2579732"/>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userDrawn="1"/>
        </p:nvSpPr>
        <p:spPr>
          <a:xfrm>
            <a:off x="7435850"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2" name="Rectangle 51"/>
          <p:cNvSpPr/>
          <p:nvPr userDrawn="1"/>
        </p:nvSpPr>
        <p:spPr>
          <a:xfrm>
            <a:off x="5699125"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7435851"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8304213"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8" name="Rectangle 57"/>
          <p:cNvSpPr/>
          <p:nvPr userDrawn="1"/>
        </p:nvSpPr>
        <p:spPr>
          <a:xfrm>
            <a:off x="5699126"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9" name="Rectangle 58"/>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0" name="Rectangle 79"/>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1" name="Rectangle 80"/>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2" name="Freeform 95"/>
          <p:cNvSpPr>
            <a:spLocks/>
          </p:cNvSpPr>
          <p:nvPr userDrawn="1"/>
        </p:nvSpPr>
        <p:spPr bwMode="black">
          <a:xfrm>
            <a:off x="6778434"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userDrawn="1"/>
        </p:nvSpPr>
        <p:spPr bwMode="black">
          <a:xfrm>
            <a:off x="8492302" y="69676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noEditPoints="1"/>
          </p:cNvSpPr>
          <p:nvPr userDrawn="1"/>
        </p:nvSpPr>
        <p:spPr bwMode="black">
          <a:xfrm>
            <a:off x="7631430"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6" name="Freeform 104"/>
          <p:cNvSpPr>
            <a:spLocks noEditPoints="1"/>
          </p:cNvSpPr>
          <p:nvPr userDrawn="1"/>
        </p:nvSpPr>
        <p:spPr bwMode="black">
          <a:xfrm>
            <a:off x="7610172" y="2377771"/>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108"/>
          <p:cNvSpPr>
            <a:spLocks noEditPoints="1"/>
          </p:cNvSpPr>
          <p:nvPr userDrawn="1"/>
        </p:nvSpPr>
        <p:spPr bwMode="black">
          <a:xfrm>
            <a:off x="8505785" y="1515688"/>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166"/>
          <p:cNvSpPr>
            <a:spLocks noEditPoints="1"/>
          </p:cNvSpPr>
          <p:nvPr userDrawn="1"/>
        </p:nvSpPr>
        <p:spPr bwMode="black">
          <a:xfrm>
            <a:off x="7610172" y="1515688"/>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userDrawn="1"/>
        </p:nvGrpSpPr>
        <p:grpSpPr>
          <a:xfrm>
            <a:off x="8462414" y="2451927"/>
            <a:ext cx="431310" cy="234248"/>
            <a:chOff x="1506537" y="2403476"/>
            <a:chExt cx="4492626" cy="2439987"/>
          </a:xfrm>
        </p:grpSpPr>
        <p:sp>
          <p:nvSpPr>
            <p:cNvPr id="97"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9" name="Picture 4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486" y="4376099"/>
            <a:ext cx="1803496" cy="464340"/>
          </a:xfrm>
          <a:prstGeom prst="rect">
            <a:avLst/>
          </a:prstGeom>
        </p:spPr>
      </p:pic>
      <p:pic>
        <p:nvPicPr>
          <p:cNvPr id="34" name="Picture 3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35" name="Picture 3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586" y="4723982"/>
            <a:ext cx="982069" cy="252850"/>
          </a:xfrm>
          <a:prstGeom prst="rect">
            <a:avLst/>
          </a:prstGeom>
        </p:spPr>
      </p:pic>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586" y="4731602"/>
            <a:ext cx="982069" cy="252850"/>
          </a:xfrm>
          <a:prstGeom prst="rect">
            <a:avLst/>
          </a:prstGeom>
        </p:spPr>
      </p:pic>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586" y="4731602"/>
            <a:ext cx="982069" cy="252850"/>
          </a:xfrm>
          <a:prstGeom prst="rect">
            <a:avLst/>
          </a:prstGeom>
        </p:spPr>
      </p:pic>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87798"/>
          </a:xfrm>
        </p:spPr>
        <p:txBody>
          <a:bodyPr/>
          <a:lstStyle>
            <a:lvl1pPr>
              <a:defRPr>
                <a:gradFill>
                  <a:gsLst>
                    <a:gs pos="0">
                      <a:schemeClr val="tx1"/>
                    </a:gs>
                    <a:gs pos="100000">
                      <a:schemeClr val="tx1"/>
                    </a:gs>
                  </a:gsLst>
                  <a:lin ang="5400000" scaled="0"/>
                </a:gra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gradFill>
                  <a:gsLst>
                    <a:gs pos="0">
                      <a:schemeClr val="tx1"/>
                    </a:gs>
                    <a:gs pos="100000">
                      <a:schemeClr val="tx1"/>
                    </a:gs>
                  </a:gsLst>
                  <a:lin ang="5400000" scaled="0"/>
                </a:gradFill>
              </a:defRPr>
            </a:lvl1pPr>
          </a:lstStyle>
          <a:p>
            <a:r>
              <a:rPr lang="en-US" dirty="0" smtClean="0"/>
              <a:t>Click to place </a:t>
            </a:r>
            <a:br>
              <a:rPr lang="en-US" dirty="0" smtClean="0"/>
            </a:br>
            <a:r>
              <a:rPr lang="en-US" dirty="0" smtClean="0"/>
              <a:t>personal photo</a:t>
            </a:r>
            <a:endParaRPr lang="en-US" dirty="0"/>
          </a:p>
        </p:txBody>
      </p:sp>
      <p:sp>
        <p:nvSpPr>
          <p:cNvPr id="49" name="Text Placeholder 8"/>
          <p:cNvSpPr>
            <a:spLocks noGrp="1"/>
          </p:cNvSpPr>
          <p:nvPr>
            <p:ph type="body" sz="quarter" idx="22" hasCustomPrompt="1"/>
          </p:nvPr>
        </p:nvSpPr>
        <p:spPr>
          <a:xfrm>
            <a:off x="457199" y="400123"/>
            <a:ext cx="2236788" cy="230832"/>
          </a:xfrm>
        </p:spPr>
        <p:txBody>
          <a:bodyPr wrap="square">
            <a:spAutoFit/>
          </a:bodyPr>
          <a:lstStyle>
            <a:lvl1pPr marL="0" indent="0">
              <a:buNone/>
              <a:defRPr sz="1200" baseline="0">
                <a:gradFill>
                  <a:gsLst>
                    <a:gs pos="0">
                      <a:schemeClr val="tx1"/>
                    </a:gs>
                    <a:gs pos="100000">
                      <a:schemeClr val="tx1"/>
                    </a:gs>
                  </a:gsLst>
                  <a:lin ang="5400000" scaled="0"/>
                </a:gra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586" y="4708742"/>
            <a:ext cx="982069" cy="252850"/>
          </a:xfrm>
          <a:prstGeom prst="rect">
            <a:avLst/>
          </a:prstGeom>
        </p:spPr>
      </p:pic>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586" y="4708742"/>
            <a:ext cx="982069" cy="252850"/>
          </a:xfrm>
          <a:prstGeom prst="rect">
            <a:avLst/>
          </a:prstGeom>
        </p:spPr>
      </p:pic>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87798"/>
          </a:xfrm>
        </p:spPr>
        <p:txBody>
          <a:bodyPr/>
          <a:lstStyle>
            <a:lvl1pPr>
              <a:defRPr>
                <a:gradFill>
                  <a:gsLst>
                    <a:gs pos="0">
                      <a:schemeClr val="tx1"/>
                    </a:gs>
                    <a:gs pos="100000">
                      <a:schemeClr val="tx1"/>
                    </a:gs>
                  </a:gsLst>
                  <a:lin ang="5400000" scaled="0"/>
                </a:gra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30832"/>
          </a:xfrm>
        </p:spPr>
        <p:txBody>
          <a:bodyPr wrap="square">
            <a:spAutoFit/>
          </a:bodyPr>
          <a:lstStyle>
            <a:lvl1pPr marL="0" indent="0">
              <a:buNone/>
              <a:defRPr sz="1200" baseline="0">
                <a:gradFill>
                  <a:gsLst>
                    <a:gs pos="0">
                      <a:schemeClr val="tx1"/>
                    </a:gs>
                    <a:gs pos="100000">
                      <a:schemeClr val="tx1"/>
                    </a:gs>
                  </a:gsLst>
                  <a:lin ang="5400000" scaled="0"/>
                </a:gra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gradFill>
                  <a:gsLst>
                    <a:gs pos="0">
                      <a:schemeClr val="tx1"/>
                    </a:gs>
                    <a:gs pos="100000">
                      <a:schemeClr val="tx1"/>
                    </a:gs>
                  </a:gsLst>
                  <a:lin ang="5400000" scaled="0"/>
                </a:gradFill>
              </a:defRPr>
            </a:lvl1pPr>
          </a:lstStyle>
          <a:p>
            <a:r>
              <a:rPr lang="en-US" dirty="0" smtClean="0"/>
              <a:t>Click to place </a:t>
            </a:r>
            <a:br>
              <a:rPr lang="en-US" dirty="0" smtClean="0"/>
            </a:br>
            <a:r>
              <a:rPr lang="en-US" dirty="0" smtClean="0"/>
              <a:t>personal photo</a:t>
            </a:r>
            <a:endParaRPr lang="en-US" dirty="0"/>
          </a:p>
        </p:txBody>
      </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gradFill>
                  <a:gsLst>
                    <a:gs pos="0">
                      <a:schemeClr val="tx1"/>
                    </a:gs>
                    <a:gs pos="100000">
                      <a:schemeClr val="tx1"/>
                    </a:gs>
                  </a:gsLst>
                  <a:lin ang="5400000" scaled="0"/>
                </a:gradFill>
              </a:defRPr>
            </a:lvl1pPr>
            <a:lvl2pPr>
              <a:defRPr sz="1200">
                <a:gradFill>
                  <a:gsLst>
                    <a:gs pos="0">
                      <a:schemeClr val="tx1"/>
                    </a:gs>
                    <a:gs pos="100000">
                      <a:schemeClr val="tx1"/>
                    </a:gs>
                  </a:gsLst>
                  <a:lin ang="5400000" scaled="0"/>
                </a:gradFill>
              </a:defRPr>
            </a:lvl2pPr>
            <a:lvl3pPr>
              <a:defRPr sz="1200">
                <a:gradFill>
                  <a:gsLst>
                    <a:gs pos="0">
                      <a:schemeClr val="tx1"/>
                    </a:gs>
                    <a:gs pos="100000">
                      <a:schemeClr val="tx1"/>
                    </a:gs>
                  </a:gsLst>
                  <a:lin ang="5400000" scaled="0"/>
                </a:gradFill>
              </a:defRPr>
            </a:lvl3pPr>
            <a:lvl4pPr>
              <a:defRPr sz="1200">
                <a:gradFill>
                  <a:gsLst>
                    <a:gs pos="0">
                      <a:schemeClr val="tx1"/>
                    </a:gs>
                    <a:gs pos="100000">
                      <a:schemeClr val="tx1"/>
                    </a:gs>
                  </a:gsLst>
                  <a:lin ang="5400000" scaled="0"/>
                </a:gradFill>
              </a:defRPr>
            </a:lvl4pPr>
            <a:lvl5pPr>
              <a:defRPr sz="1200">
                <a:gradFill>
                  <a:gsLst>
                    <a:gs pos="0">
                      <a:schemeClr val="tx1"/>
                    </a:gs>
                    <a:gs pos="100000">
                      <a:schemeClr val="tx1"/>
                    </a:gs>
                  </a:gsLst>
                  <a:lin ang="5400000" scaled="0"/>
                </a:gra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586" y="4708742"/>
            <a:ext cx="982069" cy="252850"/>
          </a:xfrm>
          <a:prstGeom prst="rect">
            <a:avLst/>
          </a:prstGeom>
        </p:spPr>
      </p:pic>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586" y="4708742"/>
            <a:ext cx="982069" cy="252850"/>
          </a:xfrm>
          <a:prstGeom prst="rect">
            <a:avLst/>
          </a:prstGeom>
        </p:spPr>
      </p:pic>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586" y="4708742"/>
            <a:ext cx="982069" cy="252850"/>
          </a:xfrm>
          <a:prstGeom prst="rect">
            <a:avLst/>
          </a:prstGeom>
        </p:spPr>
      </p:pic>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596" y="248719"/>
            <a:ext cx="3013458" cy="775865"/>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5699125"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6567487"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Rectangle 36"/>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8" name="Rectangle 37"/>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Rectangle 38"/>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Freeform 95"/>
          <p:cNvSpPr>
            <a:spLocks/>
          </p:cNvSpPr>
          <p:nvPr userDrawn="1"/>
        </p:nvSpPr>
        <p:spPr bwMode="black">
          <a:xfrm>
            <a:off x="5910072" y="327450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noEditPoints="1"/>
          </p:cNvSpPr>
          <p:nvPr userDrawn="1"/>
        </p:nvSpPr>
        <p:spPr bwMode="black">
          <a:xfrm>
            <a:off x="6755576" y="242523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16"/>
          <p:cNvSpPr>
            <a:spLocks noEditPoints="1"/>
          </p:cNvSpPr>
          <p:nvPr userDrawn="1"/>
        </p:nvSpPr>
        <p:spPr bwMode="black">
          <a:xfrm>
            <a:off x="7631430" y="242673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noChangeAspect="1"/>
          </p:cNvSpPr>
          <p:nvPr userDrawn="1"/>
        </p:nvSpPr>
        <p:spPr bwMode="black">
          <a:xfrm>
            <a:off x="5936301" y="237918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5"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8"/>
          <p:cNvSpPr>
            <a:spLocks noEditPoints="1"/>
          </p:cNvSpPr>
          <p:nvPr userDrawn="1"/>
        </p:nvSpPr>
        <p:spPr bwMode="black">
          <a:xfrm>
            <a:off x="6769059" y="3244157"/>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166"/>
          <p:cNvSpPr>
            <a:spLocks noEditPoints="1"/>
          </p:cNvSpPr>
          <p:nvPr userDrawn="1"/>
        </p:nvSpPr>
        <p:spPr bwMode="black">
          <a:xfrm>
            <a:off x="8478534"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userDrawn="1"/>
        </p:nvGrpSpPr>
        <p:grpSpPr>
          <a:xfrm>
            <a:off x="8462414" y="3320289"/>
            <a:ext cx="431310" cy="234248"/>
            <a:chOff x="1506537" y="2403476"/>
            <a:chExt cx="4492626" cy="2439987"/>
          </a:xfrm>
        </p:grpSpPr>
        <p:sp>
          <p:nvSpPr>
            <p:cNvPr id="49"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6" name="Picture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486" y="4376099"/>
            <a:ext cx="1803496" cy="464340"/>
          </a:xfrm>
          <a:prstGeom prst="rect">
            <a:avLst/>
          </a:prstGeom>
        </p:spPr>
      </p:pic>
      <p:pic>
        <p:nvPicPr>
          <p:cNvPr id="35" name="Picture 3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40" name="Picture 3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438912"/>
            <a:ext cx="7290054" cy="38779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2">
                    <a:lumMod val="75000"/>
                  </a:schemeClr>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768096" y="2225841"/>
            <a:ext cx="3566160" cy="2506179"/>
          </a:xfrm>
        </p:spPr>
        <p:txBody>
          <a:bodyPr lIns="45720" rIns="4572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1990"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2">
                    <a:lumMod val="75000"/>
                  </a:schemeClr>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smtClean="0"/>
              <a:t>Click to edit Master text styles</a:t>
            </a:r>
          </a:p>
        </p:txBody>
      </p:sp>
      <p:sp>
        <p:nvSpPr>
          <p:cNvPr id="6" name="Content Placeholder 5"/>
          <p:cNvSpPr>
            <a:spLocks noGrp="1"/>
          </p:cNvSpPr>
          <p:nvPr>
            <p:ph sz="quarter" idx="4"/>
          </p:nvPr>
        </p:nvSpPr>
        <p:spPr>
          <a:xfrm>
            <a:off x="4491990" y="2225841"/>
            <a:ext cx="3566160" cy="2506179"/>
          </a:xfrm>
        </p:spPr>
        <p:txBody>
          <a:bodyPr lIns="45720" rIns="4572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a:xfrm>
            <a:off x="3632199" y="4853028"/>
            <a:ext cx="4426094" cy="205740"/>
          </a:xfrm>
          <a:prstGeom prst="rect">
            <a:avLst/>
          </a:prstGeom>
        </p:spPr>
        <p:txBody>
          <a:bodyPr/>
          <a:lstStyle/>
          <a:p>
            <a:endParaRPr lang="en-US"/>
          </a:p>
        </p:txBody>
      </p:sp>
      <p:sp>
        <p:nvSpPr>
          <p:cNvPr id="9" name="Slide Number Placeholder 8"/>
          <p:cNvSpPr>
            <a:spLocks noGrp="1"/>
          </p:cNvSpPr>
          <p:nvPr>
            <p:ph type="sldNum" sz="quarter" idx="12"/>
          </p:nvPr>
        </p:nvSpPr>
        <p:spPr>
          <a:xfrm>
            <a:off x="8128000" y="4853028"/>
            <a:ext cx="730250" cy="205740"/>
          </a:xfrm>
          <a:prstGeom prst="rect">
            <a:avLst/>
          </a:prstGeom>
        </p:spPr>
        <p:txBody>
          <a:bodyPr/>
          <a:lstStyle/>
          <a:p>
            <a:fld id="{8173C0E6-9A1A-40C8-8F9B-6CAA76B8FECF}" type="slidenum">
              <a:rPr lang="en-US" smtClean="0"/>
              <a:t>‹#›</a:t>
            </a:fld>
            <a:endParaRPr lang="en-US"/>
          </a:p>
        </p:txBody>
      </p:sp>
    </p:spTree>
    <p:extLst>
      <p:ext uri="{BB962C8B-B14F-4D97-AF65-F5344CB8AC3E}">
        <p14:creationId xmlns:p14="http://schemas.microsoft.com/office/powerpoint/2010/main" val="49222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2195194"/>
            <a:ext cx="3352801"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7435850"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5699125" y="4787177"/>
            <a:ext cx="747713"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435851"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304213"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Freeform 81"/>
          <p:cNvSpPr>
            <a:spLocks noEditPoints="1"/>
          </p:cNvSpPr>
          <p:nvPr userDrawn="1"/>
        </p:nvSpPr>
        <p:spPr bwMode="black">
          <a:xfrm>
            <a:off x="6755576" y="4164369"/>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16"/>
          <p:cNvSpPr>
            <a:spLocks noEditPoints="1"/>
          </p:cNvSpPr>
          <p:nvPr userDrawn="1"/>
        </p:nvSpPr>
        <p:spPr bwMode="black">
          <a:xfrm>
            <a:off x="7631430" y="4165869"/>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noChangeAspect="1"/>
          </p:cNvSpPr>
          <p:nvPr userDrawn="1"/>
        </p:nvSpPr>
        <p:spPr bwMode="black">
          <a:xfrm>
            <a:off x="5936301" y="4118319"/>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4" name="Freeform 166"/>
          <p:cNvSpPr>
            <a:spLocks noEditPoints="1"/>
          </p:cNvSpPr>
          <p:nvPr userDrawn="1"/>
        </p:nvSpPr>
        <p:spPr bwMode="black">
          <a:xfrm>
            <a:off x="8478534" y="4114933"/>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userDrawn="1"/>
        </p:nvSpPr>
        <p:spPr>
          <a:xfrm>
            <a:off x="8304212"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t="1" b="54425"/>
          <a:stretch/>
        </p:blipFill>
        <p:spPr>
          <a:xfrm>
            <a:off x="7608556" y="4962930"/>
            <a:ext cx="402303" cy="18056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t="-1" b="41977"/>
          <a:stretch/>
        </p:blipFill>
        <p:spPr>
          <a:xfrm>
            <a:off x="6770670" y="4927756"/>
            <a:ext cx="341348" cy="215744"/>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b="55001"/>
          <a:stretch/>
        </p:blipFill>
        <p:spPr>
          <a:xfrm>
            <a:off x="5911451" y="4998125"/>
            <a:ext cx="323061" cy="145375"/>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b="57190"/>
          <a:stretch/>
        </p:blipFill>
        <p:spPr>
          <a:xfrm>
            <a:off x="8471586" y="5039123"/>
            <a:ext cx="438876" cy="104377"/>
          </a:xfrm>
          <a:prstGeom prst="rect">
            <a:avLst/>
          </a:prstGeom>
        </p:spPr>
      </p:pic>
      <p:pic>
        <p:nvPicPr>
          <p:cNvPr id="43" name="Picture 4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0486" y="4376099"/>
            <a:ext cx="1803496" cy="464340"/>
          </a:xfrm>
          <a:prstGeom prst="rect">
            <a:avLst/>
          </a:prstGeom>
        </p:spPr>
      </p:pic>
      <p:pic>
        <p:nvPicPr>
          <p:cNvPr id="28" name="Picture 2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29" name="Picture 2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7765126" y="4745343"/>
            <a:ext cx="990947" cy="255135"/>
          </a:xfrm>
          <a:prstGeom prst="rect">
            <a:avLst/>
          </a:prstGeom>
        </p:spPr>
      </p:pic>
      <p:pic>
        <p:nvPicPr>
          <p:cNvPr id="5" name="Picture 4"/>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5936513" y="4798416"/>
            <a:ext cx="843734" cy="194708"/>
          </a:xfrm>
          <a:prstGeom prst="rect">
            <a:avLst/>
          </a:prstGeom>
        </p:spPr>
      </p:pic>
      <p:pic>
        <p:nvPicPr>
          <p:cNvPr id="4" name="Picture 3"/>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6995693" y="4821520"/>
            <a:ext cx="616687" cy="102781"/>
          </a:xfrm>
          <a:prstGeom prst="rect">
            <a:avLst/>
          </a:prstGeom>
        </p:spPr>
      </p:pic>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48"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alpha val="99000"/>
            </a:schemeClr>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alpha val="99000"/>
            </a:schemeClr>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01.jpg"/><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hyperlink" Target="http://www.windowsphone.com/en-US/apps/ba6a61af-1cd8-df11-a844-00237de2db9e" TargetMode="External"/><Relationship Id="rId21" Type="http://schemas.openxmlformats.org/officeDocument/2006/relationships/image" Target="../media/image40.png"/><Relationship Id="rId34" Type="http://schemas.openxmlformats.org/officeDocument/2006/relationships/image" Target="../media/image51.png"/><Relationship Id="rId42" Type="http://schemas.openxmlformats.org/officeDocument/2006/relationships/image" Target="../media/image55.png"/><Relationship Id="rId47" Type="http://schemas.openxmlformats.org/officeDocument/2006/relationships/image" Target="../media/image58.png"/><Relationship Id="rId7" Type="http://schemas.openxmlformats.org/officeDocument/2006/relationships/image" Target="../media/image26.png"/><Relationship Id="rId2" Type="http://schemas.openxmlformats.org/officeDocument/2006/relationships/notesSlide" Target="../notesSlides/notesSlide3.xml"/><Relationship Id="rId16" Type="http://schemas.openxmlformats.org/officeDocument/2006/relationships/image" Target="../media/image35.png"/><Relationship Id="rId29" Type="http://schemas.openxmlformats.org/officeDocument/2006/relationships/image" Target="../media/image48.png"/><Relationship Id="rId1" Type="http://schemas.openxmlformats.org/officeDocument/2006/relationships/slideLayout" Target="../slideLayouts/slideLayout30.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32" Type="http://schemas.openxmlformats.org/officeDocument/2006/relationships/image" Target="../media/image50.png"/><Relationship Id="rId37" Type="http://schemas.openxmlformats.org/officeDocument/2006/relationships/hyperlink" Target="http://www.windowsphone.com/en-US/apps/49c69a08-60fe-df11-9264-00237de2db9e" TargetMode="External"/><Relationship Id="rId40" Type="http://schemas.openxmlformats.org/officeDocument/2006/relationships/image" Target="../media/image54.png"/><Relationship Id="rId45" Type="http://schemas.openxmlformats.org/officeDocument/2006/relationships/hyperlink" Target="http://www.windowsphone.com/en-US/apps/7dc02baf-a7d6-df11-a844-00237de2db9e" TargetMode="External"/><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2.png"/><Relationship Id="rId10" Type="http://schemas.openxmlformats.org/officeDocument/2006/relationships/image" Target="../media/image29.png"/><Relationship Id="rId19" Type="http://schemas.openxmlformats.org/officeDocument/2006/relationships/image" Target="../media/image38.png"/><Relationship Id="rId31" Type="http://schemas.openxmlformats.org/officeDocument/2006/relationships/hyperlink" Target="http://www.windowsphone.com/en-US/apps/ef860a79-5f68-4ed6-aa21-c038d1a55517" TargetMode="External"/><Relationship Id="rId44" Type="http://schemas.openxmlformats.org/officeDocument/2006/relationships/image" Target="../media/image56.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hyperlink" Target="http://www.windowsphone.com/en-US/apps/92507698-67a2-e011-986b-78e7d1fa76f8" TargetMode="External"/><Relationship Id="rId43" Type="http://schemas.openxmlformats.org/officeDocument/2006/relationships/hyperlink" Target="http://www.windowsphone.com/en-US/apps/09cc7f9c-ced4-df11-a844-00237de2db9e" TargetMode="External"/><Relationship Id="rId48" Type="http://schemas.openxmlformats.org/officeDocument/2006/relationships/image" Target="../media/image59.png"/><Relationship Id="rId8" Type="http://schemas.openxmlformats.org/officeDocument/2006/relationships/image" Target="../media/image27.png"/><Relationship Id="rId3" Type="http://schemas.openxmlformats.org/officeDocument/2006/relationships/image" Target="../media/image22.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hyperlink" Target="http://www.windowsphone.com/en-US/apps/e4571a02-0b87-e011-986b-78e7d1fa76f8" TargetMode="External"/><Relationship Id="rId38" Type="http://schemas.openxmlformats.org/officeDocument/2006/relationships/image" Target="../media/image53.png"/><Relationship Id="rId46" Type="http://schemas.openxmlformats.org/officeDocument/2006/relationships/image" Target="../media/image57.png"/><Relationship Id="rId20" Type="http://schemas.openxmlformats.org/officeDocument/2006/relationships/image" Target="../media/image39.png"/><Relationship Id="rId41" Type="http://schemas.openxmlformats.org/officeDocument/2006/relationships/hyperlink" Target="http://www.windowsphone.com/en-US/apps/47de0de6-c5c4-43d2-a3f5-f39a36c853ee"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8" Type="http://schemas.openxmlformats.org/officeDocument/2006/relationships/hyperlink" Target="http://aka.ms/wp8js" TargetMode="External"/><Relationship Id="rId13" Type="http://schemas.openxmlformats.org/officeDocument/2006/relationships/hyperlink" Target="http://wpdev.ms/insidewp" TargetMode="External"/><Relationship Id="rId3" Type="http://schemas.openxmlformats.org/officeDocument/2006/relationships/hyperlink" Target="http://aka.ms/wp8devdoc" TargetMode="External"/><Relationship Id="rId7" Type="http://schemas.openxmlformats.org/officeDocument/2006/relationships/hyperlink" Target="http://wpdev.ms/beginvids" TargetMode="External"/><Relationship Id="rId12" Type="http://schemas.openxmlformats.org/officeDocument/2006/relationships/hyperlink" Target="http://wpdev.ms/developerblog" TargetMode="External"/><Relationship Id="rId2" Type="http://schemas.openxmlformats.org/officeDocument/2006/relationships/hyperlink" Target="http://aka.ms/wp8devdesign" TargetMode="External"/><Relationship Id="rId1" Type="http://schemas.openxmlformats.org/officeDocument/2006/relationships/slideLayout" Target="../slideLayouts/slideLayout40.xml"/><Relationship Id="rId6" Type="http://schemas.openxmlformats.org/officeDocument/2006/relationships/hyperlink" Target="http://aka.ms/wp8samples" TargetMode="External"/><Relationship Id="rId11" Type="http://schemas.openxmlformats.org/officeDocument/2006/relationships/hyperlink" Target="http://dev.windowsphone.com/" TargetMode="External"/><Relationship Id="rId5" Type="http://schemas.openxmlformats.org/officeDocument/2006/relationships/hyperlink" Target="http://aka.ms/wp8publishing" TargetMode="External"/><Relationship Id="rId10" Type="http://schemas.openxmlformats.org/officeDocument/2006/relationships/hyperlink" Target="http://aka.ms/wp8hol" TargetMode="External"/><Relationship Id="rId4" Type="http://schemas.openxmlformats.org/officeDocument/2006/relationships/hyperlink" Target="http://aka.ms/wp8testing" TargetMode="External"/><Relationship Id="rId9" Type="http://schemas.openxmlformats.org/officeDocument/2006/relationships/hyperlink" Target="http://aka.ms/wp8designbootcamp" TargetMode="External"/><Relationship Id="rId14" Type="http://schemas.openxmlformats.org/officeDocument/2006/relationships/hyperlink" Target="http://twitter.com/wpdev"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2460049"/>
            <a:ext cx="4269544" cy="730969"/>
          </a:xfrm>
        </p:spPr>
        <p:txBody>
          <a:bodyPr/>
          <a:lstStyle/>
          <a:p>
            <a:r>
              <a:rPr lang="pt-BR" sz="1600" dirty="0" smtClean="0"/>
              <a:t>Nick Randolph</a:t>
            </a:r>
          </a:p>
          <a:p>
            <a:r>
              <a:rPr lang="pt-BR" sz="1100" dirty="0" smtClean="0"/>
              <a:t>nick@pixelandsons.com</a:t>
            </a:r>
          </a:p>
          <a:p>
            <a:r>
              <a:rPr lang="pt-BR" sz="1100" dirty="0" smtClean="0"/>
              <a:t>@btroam</a:t>
            </a:r>
          </a:p>
        </p:txBody>
      </p:sp>
      <p:sp>
        <p:nvSpPr>
          <p:cNvPr id="4" name="Title 3"/>
          <p:cNvSpPr>
            <a:spLocks noGrp="1"/>
          </p:cNvSpPr>
          <p:nvPr>
            <p:ph type="title"/>
          </p:nvPr>
        </p:nvSpPr>
        <p:spPr>
          <a:xfrm>
            <a:off x="457200" y="1319514"/>
            <a:ext cx="3570514" cy="1163395"/>
          </a:xfrm>
        </p:spPr>
        <p:txBody>
          <a:bodyPr/>
          <a:lstStyle/>
          <a:p>
            <a:r>
              <a:rPr lang="en-US" dirty="0"/>
              <a:t>Windows Phone </a:t>
            </a:r>
            <a:r>
              <a:rPr lang="en-US" dirty="0" smtClean="0"/>
              <a:t>8</a:t>
            </a:r>
            <a:br>
              <a:rPr lang="en-US" dirty="0" smtClean="0"/>
            </a:br>
            <a:r>
              <a:rPr lang="en-US" dirty="0" smtClean="0"/>
              <a:t>Developer Lap Around</a:t>
            </a:r>
            <a:endParaRPr lang="en-US" dirty="0"/>
          </a:p>
        </p:txBody>
      </p:sp>
      <p:pic>
        <p:nvPicPr>
          <p:cNvPr id="10" name="Picture Placeholder 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6677" r="16677"/>
          <a:stretch>
            <a:fillRect/>
          </a:stretch>
        </p:blipFill>
        <p:spPr/>
      </p:pic>
      <p:pic>
        <p:nvPicPr>
          <p:cNvPr id="16" name="Picture Placeholder 15"/>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23738" r="23738"/>
          <a:stretch>
            <a:fillRect/>
          </a:stretch>
        </p:blipFill>
        <p:spPr/>
      </p:pic>
      <p:sp>
        <p:nvSpPr>
          <p:cNvPr id="8" name="Text Placeholder 7"/>
          <p:cNvSpPr>
            <a:spLocks noGrp="1"/>
          </p:cNvSpPr>
          <p:nvPr>
            <p:ph type="body" sz="quarter" idx="23"/>
          </p:nvPr>
        </p:nvSpPr>
        <p:spPr/>
        <p:txBody>
          <a:bodyPr/>
          <a:lstStyle/>
          <a:p>
            <a:endParaRPr lang="en-US" dirty="0"/>
          </a:p>
        </p:txBody>
      </p:sp>
      <p:pic>
        <p:nvPicPr>
          <p:cNvPr id="12" name="Picture Placeholder 3"/>
          <p:cNvPicPr>
            <a:picLocks noChangeAspect="1"/>
          </p:cNvPicPr>
          <p:nvPr/>
        </p:nvPicPr>
        <p:blipFill rotWithShape="1">
          <a:blip r:embed="rId5">
            <a:extLst>
              <a:ext uri="{28A0092B-C50C-407E-A947-70E740481C1C}">
                <a14:useLocalDpi xmlns:a14="http://schemas.microsoft.com/office/drawing/2010/main" val="0"/>
              </a:ext>
            </a:extLst>
          </a:blip>
          <a:srcRect t="22585" b="19352"/>
          <a:stretch/>
        </p:blipFill>
        <p:spPr>
          <a:xfrm>
            <a:off x="5699124" y="3926115"/>
            <a:ext cx="3352801" cy="1217386"/>
          </a:xfrm>
          <a:prstGeom prst="rect">
            <a:avLst/>
          </a:prstGeom>
          <a:solidFill>
            <a:schemeClr val="accent3"/>
          </a:solidFill>
        </p:spPr>
      </p:pic>
      <p:pic>
        <p:nvPicPr>
          <p:cNvPr id="14" name="Picture Placeholder 13"/>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11222" r="11222"/>
          <a:stretch>
            <a:fillRect/>
          </a:stretch>
        </p:blipFill>
        <p:spPr/>
      </p:pic>
      <p:sp>
        <p:nvSpPr>
          <p:cNvPr id="18" name="Rectangle 17"/>
          <p:cNvSpPr/>
          <p:nvPr/>
        </p:nvSpPr>
        <p:spPr>
          <a:xfrm>
            <a:off x="8343900" y="2209800"/>
            <a:ext cx="6667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smtClean="0">
              <a:solidFill>
                <a:schemeClr val="tx2"/>
              </a:solidFill>
            </a:endParaRPr>
          </a:p>
        </p:txBody>
      </p:sp>
      <p:pic>
        <p:nvPicPr>
          <p:cNvPr id="17" name="Picture 16"/>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76282"/>
          <a:stretch/>
        </p:blipFill>
        <p:spPr>
          <a:xfrm>
            <a:off x="8444673" y="2346388"/>
            <a:ext cx="536068" cy="431674"/>
          </a:xfrm>
          <a:prstGeom prst="rect">
            <a:avLst/>
          </a:prstGeom>
        </p:spPr>
      </p:pic>
    </p:spTree>
    <p:extLst>
      <p:ext uri="{BB962C8B-B14F-4D97-AF65-F5344CB8AC3E}">
        <p14:creationId xmlns:p14="http://schemas.microsoft.com/office/powerpoint/2010/main" val="82163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805713" y="1469132"/>
            <a:ext cx="3026229" cy="3098106"/>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Native Code for Killer Games</a:t>
            </a:r>
          </a:p>
        </p:txBody>
      </p:sp>
      <p:sp>
        <p:nvSpPr>
          <p:cNvPr id="20" name="Rectangle 19"/>
          <p:cNvSpPr/>
          <p:nvPr/>
        </p:nvSpPr>
        <p:spPr>
          <a:xfrm>
            <a:off x="457200" y="1173261"/>
            <a:ext cx="1219200" cy="1219200"/>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2</a:t>
            </a:r>
          </a:p>
        </p:txBody>
      </p:sp>
      <p:pic>
        <p:nvPicPr>
          <p:cNvPr id="3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17035" y="1429957"/>
            <a:ext cx="2027578" cy="660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descr="audiokinetic_RGB_1280x720_72dpi"/>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993601" y="1311655"/>
            <a:ext cx="3096601" cy="89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p:cNvPicPr>
            <a:picLocks noChangeAspect="1"/>
          </p:cNvPicPr>
          <p:nvPr/>
        </p:nvPicPr>
        <p:blipFill rotWithShape="1">
          <a:blip r:embed="rId5">
            <a:extLst>
              <a:ext uri="{28A0092B-C50C-407E-A947-70E740481C1C}">
                <a14:useLocalDpi xmlns:a14="http://schemas.microsoft.com/office/drawing/2010/main" val="0"/>
              </a:ext>
            </a:extLst>
          </a:blip>
          <a:srcRect l="-1"/>
          <a:stretch/>
        </p:blipFill>
        <p:spPr>
          <a:xfrm>
            <a:off x="4044980" y="3387459"/>
            <a:ext cx="2000220" cy="896600"/>
          </a:xfrm>
          <a:prstGeom prst="roundRect">
            <a:avLst>
              <a:gd name="adj" fmla="val 10851"/>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9732" y="2467759"/>
            <a:ext cx="2804338" cy="514596"/>
          </a:xfrm>
          <a:prstGeom prst="rect">
            <a:avLst/>
          </a:prstGeom>
        </p:spPr>
      </p:pic>
      <p:pic>
        <p:nvPicPr>
          <p:cNvPr id="35" name="Picture 2" descr="http://upload.wikimedia.org/wikipedia/en/4/4a/Unity_3D_logo.png"/>
          <p:cNvPicPr>
            <a:picLocks noChangeAspect="1" noChangeArrowheads="1"/>
          </p:cNvPicPr>
          <p:nvPr/>
        </p:nvPicPr>
        <p:blipFill rotWithShape="1">
          <a:blip r:embed="rId7">
            <a:extLst>
              <a:ext uri="{28A0092B-C50C-407E-A947-70E740481C1C}">
                <a14:useLocalDpi xmlns:a14="http://schemas.microsoft.com/office/drawing/2010/main" val="0"/>
              </a:ext>
            </a:extLst>
          </a:blip>
          <a:srcRect t="7785" b="19715"/>
          <a:stretch/>
        </p:blipFill>
        <p:spPr bwMode="auto">
          <a:xfrm>
            <a:off x="2312475" y="2278743"/>
            <a:ext cx="2236699" cy="89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31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Native Code for Killer Games</a:t>
            </a:r>
          </a:p>
        </p:txBody>
      </p:sp>
      <p:sp>
        <p:nvSpPr>
          <p:cNvPr id="20" name="Rectangle 19"/>
          <p:cNvSpPr/>
          <p:nvPr/>
        </p:nvSpPr>
        <p:spPr>
          <a:xfrm>
            <a:off x="457200" y="1173261"/>
            <a:ext cx="1219200" cy="1219200"/>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2</a:t>
            </a:r>
          </a:p>
        </p:txBody>
      </p:sp>
      <p:sp>
        <p:nvSpPr>
          <p:cNvPr id="17" name="Rectangle 16"/>
          <p:cNvSpPr/>
          <p:nvPr/>
        </p:nvSpPr>
        <p:spPr>
          <a:xfrm>
            <a:off x="3601204" y="4438650"/>
            <a:ext cx="4997986" cy="127099"/>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1" name="Picture 2" descr="http://upload.wikimedia.org/wikipedia/en/4/4a/Unity_3D_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7785" b="19715"/>
          <a:stretch/>
        </p:blipFill>
        <p:spPr bwMode="auto">
          <a:xfrm>
            <a:off x="571663" y="3131528"/>
            <a:ext cx="2810422" cy="11215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634142" y="1314779"/>
            <a:ext cx="4968190" cy="2963310"/>
          </a:xfrm>
          <a:prstGeom prst="rect">
            <a:avLst/>
          </a:prstGeom>
        </p:spPr>
      </p:pic>
    </p:spTree>
    <p:extLst>
      <p:ext uri="{BB962C8B-B14F-4D97-AF65-F5344CB8AC3E}">
        <p14:creationId xmlns:p14="http://schemas.microsoft.com/office/powerpoint/2010/main" val="6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Native Code for Killer Games</a:t>
            </a:r>
          </a:p>
        </p:txBody>
      </p:sp>
      <p:sp>
        <p:nvSpPr>
          <p:cNvPr id="20" name="Rectangle 19"/>
          <p:cNvSpPr/>
          <p:nvPr/>
        </p:nvSpPr>
        <p:spPr>
          <a:xfrm>
            <a:off x="457200" y="1173261"/>
            <a:ext cx="1219200" cy="1219200"/>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2</a:t>
            </a:r>
          </a:p>
        </p:txBody>
      </p:sp>
      <p:sp>
        <p:nvSpPr>
          <p:cNvPr id="17" name="Rectangle 16"/>
          <p:cNvSpPr/>
          <p:nvPr/>
        </p:nvSpPr>
        <p:spPr>
          <a:xfrm>
            <a:off x="3601204" y="4438650"/>
            <a:ext cx="4997986" cy="127099"/>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600800" y="297753"/>
            <a:ext cx="2998794" cy="4997989"/>
          </a:xfrm>
          <a:prstGeom prst="rect">
            <a:avLst/>
          </a:prstGeom>
        </p:spPr>
      </p:pic>
      <p:sp>
        <p:nvSpPr>
          <p:cNvPr id="13" name="TextBox 12"/>
          <p:cNvSpPr txBox="1"/>
          <p:nvPr/>
        </p:nvSpPr>
        <p:spPr>
          <a:xfrm>
            <a:off x="657560" y="3773854"/>
            <a:ext cx="3638697" cy="443198"/>
          </a:xfrm>
          <a:prstGeom prst="rect">
            <a:avLst/>
          </a:prstGeom>
          <a:noFill/>
        </p:spPr>
        <p:txBody>
          <a:bodyPr wrap="square" lIns="0" tIns="0" rIns="0" bIns="0" rtlCol="0">
            <a:spAutoFit/>
          </a:bodyPr>
          <a:lstStyle/>
          <a:p>
            <a:pPr>
              <a:lnSpc>
                <a:spcPct val="90000"/>
              </a:lnSpc>
              <a:spcAft>
                <a:spcPts val="1800"/>
              </a:spcAft>
            </a:pPr>
            <a:r>
              <a:rPr lang="en-US" sz="3200" dirty="0" smtClean="0">
                <a:gradFill>
                  <a:gsLst>
                    <a:gs pos="0">
                      <a:schemeClr val="tx2"/>
                    </a:gs>
                    <a:gs pos="100000">
                      <a:schemeClr val="tx2"/>
                    </a:gs>
                  </a:gsLst>
                  <a:lin ang="5400000" scaled="0"/>
                </a:gradFill>
              </a:rPr>
              <a:t>Marble Maze</a:t>
            </a:r>
            <a:endParaRPr lang="en-US" sz="32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92203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Internet Explorer 10</a:t>
            </a:r>
          </a:p>
        </p:txBody>
      </p:sp>
      <p:sp>
        <p:nvSpPr>
          <p:cNvPr id="20" name="Rectangle 19"/>
          <p:cNvSpPr/>
          <p:nvPr/>
        </p:nvSpPr>
        <p:spPr>
          <a:xfrm>
            <a:off x="457200" y="1173261"/>
            <a:ext cx="1219200" cy="1219200"/>
          </a:xfrm>
          <a:prstGeom prst="rect">
            <a:avLst/>
          </a:prstGeom>
          <a:solidFill>
            <a:srgbClr val="9B4F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a:solidFill>
                  <a:schemeClr val="bg1">
                    <a:alpha val="99000"/>
                  </a:schemeClr>
                </a:solidFill>
                <a:latin typeface="Segoe UI Light" pitchFamily="34" charset="0"/>
              </a:rPr>
              <a:t>3</a:t>
            </a:r>
            <a:endParaRPr lang="en-US" sz="9600" dirty="0" smtClean="0">
              <a:solidFill>
                <a:schemeClr val="bg1">
                  <a:alpha val="99000"/>
                </a:schemeClr>
              </a:solidFill>
              <a:latin typeface="Segoe UI Light" pitchFamily="34" charset="0"/>
            </a:endParaRPr>
          </a:p>
        </p:txBody>
      </p:sp>
      <p:sp>
        <p:nvSpPr>
          <p:cNvPr id="22" name="Rectangle 21"/>
          <p:cNvSpPr/>
          <p:nvPr/>
        </p:nvSpPr>
        <p:spPr>
          <a:xfrm>
            <a:off x="6381812" y="4443412"/>
            <a:ext cx="1447800" cy="123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851" y="1306285"/>
            <a:ext cx="1565722" cy="3020241"/>
          </a:xfrm>
          <a:prstGeom prst="rect">
            <a:avLst/>
          </a:prstGeom>
        </p:spPr>
      </p:pic>
      <p:sp>
        <p:nvSpPr>
          <p:cNvPr id="16" name="TextBox 15"/>
          <p:cNvSpPr txBox="1"/>
          <p:nvPr/>
        </p:nvSpPr>
        <p:spPr>
          <a:xfrm>
            <a:off x="2000102" y="1469131"/>
            <a:ext cx="3638697" cy="2154436"/>
          </a:xfrm>
          <a:prstGeom prst="rect">
            <a:avLst/>
          </a:prstGeom>
          <a:noFill/>
        </p:spPr>
        <p:txBody>
          <a:bodyPr wrap="square" lIns="0" tIns="0" rIns="0" bIns="0" rtlCol="0">
            <a:spAutoFit/>
          </a:bodyPr>
          <a:lstStyle/>
          <a:p>
            <a:r>
              <a:rPr lang="en-US" sz="2000" dirty="0" smtClean="0">
                <a:gradFill>
                  <a:gsLst>
                    <a:gs pos="0">
                      <a:schemeClr val="tx2"/>
                    </a:gs>
                    <a:gs pos="100000">
                      <a:schemeClr val="tx2"/>
                    </a:gs>
                  </a:gsLst>
                  <a:lin ang="5400000" scaled="0"/>
                </a:gradFill>
              </a:rPr>
              <a:t>4x faster JavaScript performance</a:t>
            </a:r>
          </a:p>
          <a:p>
            <a:endParaRPr lang="en-US" sz="2000" dirty="0">
              <a:gradFill>
                <a:gsLst>
                  <a:gs pos="0">
                    <a:schemeClr val="tx2"/>
                  </a:gs>
                  <a:gs pos="100000">
                    <a:schemeClr val="tx2"/>
                  </a:gs>
                </a:gsLst>
                <a:lin ang="5400000" scaled="0"/>
              </a:gradFill>
            </a:endParaRPr>
          </a:p>
          <a:p>
            <a:r>
              <a:rPr lang="en-US" sz="2000" dirty="0" smtClean="0">
                <a:gradFill>
                  <a:gsLst>
                    <a:gs pos="0">
                      <a:schemeClr val="tx2"/>
                    </a:gs>
                    <a:gs pos="100000">
                      <a:schemeClr val="tx2"/>
                    </a:gs>
                  </a:gsLst>
                  <a:lin ang="5400000" scaled="0"/>
                </a:gradFill>
              </a:rPr>
              <a:t>2x HTML5 feature support</a:t>
            </a:r>
          </a:p>
          <a:p>
            <a:endParaRPr lang="en-US" sz="2000" dirty="0">
              <a:gradFill>
                <a:gsLst>
                  <a:gs pos="0">
                    <a:schemeClr val="tx2"/>
                  </a:gs>
                  <a:gs pos="100000">
                    <a:schemeClr val="tx2"/>
                  </a:gs>
                </a:gsLst>
                <a:lin ang="5400000" scaled="0"/>
              </a:gradFill>
            </a:endParaRPr>
          </a:p>
          <a:p>
            <a:r>
              <a:rPr lang="en-US" sz="2000" dirty="0" smtClean="0">
                <a:gradFill>
                  <a:gsLst>
                    <a:gs pos="0">
                      <a:schemeClr val="tx2"/>
                    </a:gs>
                    <a:gs pos="100000">
                      <a:schemeClr val="tx2"/>
                    </a:gs>
                  </a:gsLst>
                  <a:lin ang="5400000" scaled="0"/>
                </a:gradFill>
              </a:rPr>
              <a:t>In-Browser Multi-Touch Capabilities</a:t>
            </a:r>
          </a:p>
          <a:p>
            <a:endParaRPr lang="en-US" sz="2000" dirty="0" smtClean="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106153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Internet Explorer 10</a:t>
            </a:r>
          </a:p>
        </p:txBody>
      </p:sp>
      <p:sp>
        <p:nvSpPr>
          <p:cNvPr id="20" name="Rectangle 19"/>
          <p:cNvSpPr/>
          <p:nvPr/>
        </p:nvSpPr>
        <p:spPr>
          <a:xfrm>
            <a:off x="457200" y="1173261"/>
            <a:ext cx="1219200" cy="1219200"/>
          </a:xfrm>
          <a:prstGeom prst="rect">
            <a:avLst/>
          </a:prstGeom>
          <a:solidFill>
            <a:srgbClr val="9B4F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a:solidFill>
                  <a:schemeClr val="bg1">
                    <a:alpha val="99000"/>
                  </a:schemeClr>
                </a:solidFill>
                <a:latin typeface="Segoe UI Light" pitchFamily="34" charset="0"/>
              </a:rPr>
              <a:t>3</a:t>
            </a:r>
            <a:endParaRPr lang="en-US" sz="9600" dirty="0" smtClean="0">
              <a:solidFill>
                <a:schemeClr val="bg1">
                  <a:alpha val="99000"/>
                </a:schemeClr>
              </a:solidFill>
              <a:latin typeface="Segoe UI Light" pitchFamily="34" charset="0"/>
            </a:endParaRPr>
          </a:p>
        </p:txBody>
      </p:sp>
      <p:sp>
        <p:nvSpPr>
          <p:cNvPr id="22" name="Rectangle 21"/>
          <p:cNvSpPr/>
          <p:nvPr/>
        </p:nvSpPr>
        <p:spPr>
          <a:xfrm>
            <a:off x="6381812" y="4443412"/>
            <a:ext cx="1714142" cy="123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6" name="TextBox 15"/>
          <p:cNvSpPr txBox="1"/>
          <p:nvPr/>
        </p:nvSpPr>
        <p:spPr>
          <a:xfrm>
            <a:off x="2000102" y="1469131"/>
            <a:ext cx="3816082" cy="923330"/>
          </a:xfrm>
          <a:prstGeom prst="rect">
            <a:avLst/>
          </a:prstGeom>
          <a:noFill/>
        </p:spPr>
        <p:txBody>
          <a:bodyPr wrap="square" lIns="0" tIns="0" rIns="0" bIns="0" rtlCol="0">
            <a:spAutoFit/>
          </a:bodyPr>
          <a:lstStyle/>
          <a:p>
            <a:r>
              <a:rPr lang="en-US" sz="2000" dirty="0">
                <a:gradFill>
                  <a:gsLst>
                    <a:gs pos="0">
                      <a:schemeClr val="tx2"/>
                    </a:gs>
                    <a:gs pos="100000">
                      <a:schemeClr val="tx2"/>
                    </a:gs>
                  </a:gsLst>
                  <a:lin ang="5400000" scaled="0"/>
                </a:gradFill>
              </a:rPr>
              <a:t>Demo</a:t>
            </a:r>
          </a:p>
          <a:p>
            <a:endParaRPr lang="en-US" sz="2000" dirty="0">
              <a:gradFill>
                <a:gsLst>
                  <a:gs pos="0">
                    <a:schemeClr val="tx2"/>
                  </a:gs>
                  <a:gs pos="100000">
                    <a:schemeClr val="tx2"/>
                  </a:gs>
                </a:gsLst>
                <a:lin ang="5400000" scaled="0"/>
              </a:gradFill>
            </a:endParaRPr>
          </a:p>
          <a:p>
            <a:r>
              <a:rPr lang="en-US" sz="2000" dirty="0" smtClean="0">
                <a:gradFill>
                  <a:gsLst>
                    <a:gs pos="0">
                      <a:schemeClr val="tx2"/>
                    </a:gs>
                    <a:gs pos="100000">
                      <a:schemeClr val="tx2"/>
                    </a:gs>
                  </a:gsLst>
                  <a:lin ang="5400000" scaled="0"/>
                </a:gradFill>
              </a:rPr>
              <a:t>Yeti Bowl</a:t>
            </a:r>
            <a:endParaRPr lang="en-US" sz="2000" dirty="0">
              <a:gradFill>
                <a:gsLst>
                  <a:gs pos="0">
                    <a:schemeClr val="tx2"/>
                  </a:gs>
                  <a:gs pos="100000">
                    <a:schemeClr val="tx2"/>
                  </a:gs>
                </a:gsLst>
                <a:lin ang="5400000" scaled="0"/>
              </a:gradFill>
            </a:endParaRPr>
          </a:p>
        </p:txBody>
      </p:sp>
      <p:pic>
        <p:nvPicPr>
          <p:cNvPr id="2" name="Picture 1"/>
          <p:cNvPicPr>
            <a:picLocks noChangeAspect="1"/>
          </p:cNvPicPr>
          <p:nvPr/>
        </p:nvPicPr>
        <p:blipFill>
          <a:blip r:embed="rId3"/>
          <a:stretch>
            <a:fillRect/>
          </a:stretch>
        </p:blipFill>
        <p:spPr>
          <a:xfrm>
            <a:off x="6381812" y="1266330"/>
            <a:ext cx="1714142" cy="3079250"/>
          </a:xfrm>
          <a:prstGeom prst="rect">
            <a:avLst/>
          </a:prstGeom>
        </p:spPr>
      </p:pic>
    </p:spTree>
    <p:extLst>
      <p:ext uri="{BB962C8B-B14F-4D97-AF65-F5344CB8AC3E}">
        <p14:creationId xmlns:p14="http://schemas.microsoft.com/office/powerpoint/2010/main" val="427202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Internet Explorer 10</a:t>
            </a:r>
          </a:p>
        </p:txBody>
      </p:sp>
      <p:sp>
        <p:nvSpPr>
          <p:cNvPr id="20" name="Rectangle 19"/>
          <p:cNvSpPr/>
          <p:nvPr/>
        </p:nvSpPr>
        <p:spPr>
          <a:xfrm>
            <a:off x="457200" y="1173261"/>
            <a:ext cx="1219200" cy="1219200"/>
          </a:xfrm>
          <a:prstGeom prst="rect">
            <a:avLst/>
          </a:prstGeom>
          <a:solidFill>
            <a:srgbClr val="9B4F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a:solidFill>
                  <a:schemeClr val="bg1">
                    <a:alpha val="99000"/>
                  </a:schemeClr>
                </a:solidFill>
                <a:latin typeface="Segoe UI Light" pitchFamily="34" charset="0"/>
              </a:rPr>
              <a:t>3</a:t>
            </a:r>
            <a:endParaRPr lang="en-US" sz="9600" dirty="0" smtClean="0">
              <a:solidFill>
                <a:schemeClr val="bg1">
                  <a:alpha val="99000"/>
                </a:schemeClr>
              </a:solidFill>
              <a:latin typeface="Segoe UI Light" pitchFamily="34" charset="0"/>
            </a:endParaRPr>
          </a:p>
        </p:txBody>
      </p:sp>
      <p:sp>
        <p:nvSpPr>
          <p:cNvPr id="22" name="Rectangle 21"/>
          <p:cNvSpPr/>
          <p:nvPr/>
        </p:nvSpPr>
        <p:spPr>
          <a:xfrm>
            <a:off x="6381812" y="4443412"/>
            <a:ext cx="1689726" cy="123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6" name="TextBox 15"/>
          <p:cNvSpPr txBox="1"/>
          <p:nvPr/>
        </p:nvSpPr>
        <p:spPr>
          <a:xfrm>
            <a:off x="2000102" y="1469131"/>
            <a:ext cx="3816082" cy="923330"/>
          </a:xfrm>
          <a:prstGeom prst="rect">
            <a:avLst/>
          </a:prstGeom>
          <a:noFill/>
        </p:spPr>
        <p:txBody>
          <a:bodyPr wrap="square" lIns="0" tIns="0" rIns="0" bIns="0" rtlCol="0">
            <a:spAutoFit/>
          </a:bodyPr>
          <a:lstStyle/>
          <a:p>
            <a:r>
              <a:rPr lang="en-US" sz="2000" dirty="0" smtClean="0">
                <a:gradFill>
                  <a:gsLst>
                    <a:gs pos="0">
                      <a:schemeClr val="tx2"/>
                    </a:gs>
                    <a:gs pos="100000">
                      <a:schemeClr val="tx2"/>
                    </a:gs>
                  </a:gsLst>
                  <a:lin ang="5400000" scaled="0"/>
                </a:gradFill>
              </a:rPr>
              <a:t>JS Library Example</a:t>
            </a:r>
            <a:endParaRPr lang="en-US" sz="2000" dirty="0">
              <a:gradFill>
                <a:gsLst>
                  <a:gs pos="0">
                    <a:schemeClr val="tx2"/>
                  </a:gs>
                  <a:gs pos="100000">
                    <a:schemeClr val="tx2"/>
                  </a:gs>
                </a:gsLst>
                <a:lin ang="5400000" scaled="0"/>
              </a:gradFill>
            </a:endParaRPr>
          </a:p>
          <a:p>
            <a:endParaRPr lang="en-US" sz="2000" dirty="0">
              <a:gradFill>
                <a:gsLst>
                  <a:gs pos="0">
                    <a:schemeClr val="tx2"/>
                  </a:gs>
                  <a:gs pos="100000">
                    <a:schemeClr val="tx2"/>
                  </a:gs>
                </a:gsLst>
                <a:lin ang="5400000" scaled="0"/>
              </a:gradFill>
            </a:endParaRPr>
          </a:p>
          <a:p>
            <a:r>
              <a:rPr lang="en-US" sz="2000" dirty="0" err="1" smtClean="0">
                <a:gradFill>
                  <a:gsLst>
                    <a:gs pos="0">
                      <a:schemeClr val="tx2"/>
                    </a:gs>
                    <a:gs pos="100000">
                      <a:schemeClr val="tx2"/>
                    </a:gs>
                  </a:gsLst>
                  <a:lin ang="5400000" scaled="0"/>
                </a:gradFill>
              </a:rPr>
              <a:t>ProcessingJS</a:t>
            </a:r>
            <a:r>
              <a:rPr lang="en-US" sz="2000" dirty="0" smtClean="0">
                <a:gradFill>
                  <a:gsLst>
                    <a:gs pos="0">
                      <a:schemeClr val="tx2"/>
                    </a:gs>
                    <a:gs pos="100000">
                      <a:schemeClr val="tx2"/>
                    </a:gs>
                  </a:gsLst>
                  <a:lin ang="5400000" scaled="0"/>
                </a:gradFill>
              </a:rPr>
              <a:t> on Windows Phone</a:t>
            </a:r>
            <a:endParaRPr lang="en-US" sz="2000" dirty="0">
              <a:gradFill>
                <a:gsLst>
                  <a:gs pos="0">
                    <a:schemeClr val="tx2"/>
                  </a:gs>
                  <a:gs pos="100000">
                    <a:schemeClr val="tx2"/>
                  </a:gs>
                </a:gsLst>
                <a:lin ang="5400000" scaled="0"/>
              </a:gra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812" y="1284513"/>
            <a:ext cx="1689726" cy="3031187"/>
          </a:xfrm>
          <a:prstGeom prst="rect">
            <a:avLst/>
          </a:prstGeom>
        </p:spPr>
      </p:pic>
    </p:spTree>
    <p:extLst>
      <p:ext uri="{BB962C8B-B14F-4D97-AF65-F5344CB8AC3E}">
        <p14:creationId xmlns:p14="http://schemas.microsoft.com/office/powerpoint/2010/main" val="899431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Speech</a:t>
            </a:r>
          </a:p>
        </p:txBody>
      </p:sp>
      <p:sp>
        <p:nvSpPr>
          <p:cNvPr id="20" name="Rectangle 19"/>
          <p:cNvSpPr/>
          <p:nvPr/>
        </p:nvSpPr>
        <p:spPr>
          <a:xfrm>
            <a:off x="457200" y="1173261"/>
            <a:ext cx="1219200" cy="1219200"/>
          </a:xfrm>
          <a:prstGeom prst="rect">
            <a:avLst/>
          </a:prstGeom>
          <a:solidFill>
            <a:srgbClr val="7FBA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4</a:t>
            </a:r>
          </a:p>
        </p:txBody>
      </p:sp>
      <p:sp>
        <p:nvSpPr>
          <p:cNvPr id="17" name="Rectangle 16"/>
          <p:cNvSpPr/>
          <p:nvPr/>
        </p:nvSpPr>
        <p:spPr>
          <a:xfrm>
            <a:off x="4920329" y="4443412"/>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p:nvSpPr>
        <p:spPr>
          <a:xfrm>
            <a:off x="6918325" y="4438650"/>
            <a:ext cx="1447800" cy="12382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TextBox 12"/>
          <p:cNvSpPr txBox="1"/>
          <p:nvPr/>
        </p:nvSpPr>
        <p:spPr>
          <a:xfrm>
            <a:off x="1891247" y="1469131"/>
            <a:ext cx="2688011" cy="1957459"/>
          </a:xfrm>
          <a:prstGeom prst="rect">
            <a:avLst/>
          </a:prstGeom>
          <a:noFill/>
        </p:spPr>
        <p:txBody>
          <a:bodyPr wrap="square" lIns="0" tIns="0" rIns="0" bIns="0" rtlCol="0">
            <a:spAutoFit/>
          </a:bodyPr>
          <a:lstStyle/>
          <a:p>
            <a:pPr>
              <a:lnSpc>
                <a:spcPct val="90000"/>
              </a:lnSpc>
              <a:spcAft>
                <a:spcPts val="1800"/>
              </a:spcAft>
            </a:pPr>
            <a:r>
              <a:rPr lang="en-US" dirty="0">
                <a:gradFill>
                  <a:gsLst>
                    <a:gs pos="0">
                      <a:schemeClr val="tx2"/>
                    </a:gs>
                    <a:gs pos="100000">
                      <a:schemeClr val="tx2"/>
                    </a:gs>
                  </a:gsLst>
                  <a:lin ang="5400000" scaled="0"/>
                </a:gradFill>
              </a:rPr>
              <a:t>Integrate speech-to-text and text- to-speech with Speech APIs </a:t>
            </a:r>
          </a:p>
          <a:p>
            <a:pPr>
              <a:lnSpc>
                <a:spcPct val="90000"/>
              </a:lnSpc>
              <a:spcAft>
                <a:spcPts val="1800"/>
              </a:spcAft>
            </a:pPr>
            <a:r>
              <a:rPr lang="en-US" dirty="0">
                <a:gradFill>
                  <a:gsLst>
                    <a:gs pos="0">
                      <a:schemeClr val="tx2"/>
                    </a:gs>
                    <a:gs pos="100000">
                      <a:schemeClr val="tx2"/>
                    </a:gs>
                  </a:gsLst>
                  <a:lin ang="5400000" scaled="0"/>
                </a:gradFill>
              </a:rPr>
              <a:t>15 supported </a:t>
            </a:r>
            <a:r>
              <a:rPr lang="en-US" dirty="0" smtClean="0">
                <a:gradFill>
                  <a:gsLst>
                    <a:gs pos="0">
                      <a:schemeClr val="tx2"/>
                    </a:gs>
                    <a:gs pos="100000">
                      <a:schemeClr val="tx2"/>
                    </a:gs>
                  </a:gsLst>
                  <a:lin ang="5400000" scaled="0"/>
                </a:gradFill>
              </a:rPr>
              <a:t>languages</a:t>
            </a:r>
          </a:p>
          <a:p>
            <a:pPr>
              <a:lnSpc>
                <a:spcPct val="90000"/>
              </a:lnSpc>
              <a:spcAft>
                <a:spcPts val="1800"/>
              </a:spcAft>
            </a:pPr>
            <a:r>
              <a:rPr lang="en-US" dirty="0">
                <a:gradFill>
                  <a:gsLst>
                    <a:gs pos="0">
                      <a:schemeClr val="tx2"/>
                    </a:gs>
                    <a:gs pos="100000">
                      <a:schemeClr val="tx2"/>
                    </a:gs>
                  </a:gsLst>
                  <a:lin ang="5400000" scaled="0"/>
                </a:gradFill>
              </a:rPr>
              <a:t>Voice commands to open apps from start </a:t>
            </a:r>
            <a:r>
              <a:rPr lang="en-US" dirty="0" smtClean="0">
                <a:gradFill>
                  <a:gsLst>
                    <a:gs pos="0">
                      <a:schemeClr val="tx2"/>
                    </a:gs>
                    <a:gs pos="100000">
                      <a:schemeClr val="tx2"/>
                    </a:gs>
                  </a:gsLst>
                  <a:lin ang="5400000" scaled="0"/>
                </a:gradFill>
              </a:rPr>
              <a:t>screen</a:t>
            </a:r>
            <a:endParaRPr lang="en-US" dirty="0">
              <a:gradFill>
                <a:gsLst>
                  <a:gs pos="0">
                    <a:schemeClr val="tx2"/>
                  </a:gs>
                  <a:gs pos="100000">
                    <a:schemeClr val="tx2"/>
                  </a:gs>
                </a:gsLst>
                <a:lin ang="5400000" scaled="0"/>
              </a:gra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655" y="1294894"/>
            <a:ext cx="1671148" cy="3017844"/>
          </a:xfrm>
          <a:prstGeom prst="rect">
            <a:avLst/>
          </a:prstGeom>
          <a:noFill/>
          <a:ln>
            <a:noFill/>
          </a:ln>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6741" y="1295218"/>
            <a:ext cx="1670969" cy="3017520"/>
          </a:xfrm>
          <a:prstGeom prst="rect">
            <a:avLst/>
          </a:prstGeom>
          <a:noFill/>
          <a:ln>
            <a:noFill/>
          </a:ln>
        </p:spPr>
      </p:pic>
    </p:spTree>
    <p:extLst>
      <p:ext uri="{BB962C8B-B14F-4D97-AF65-F5344CB8AC3E}">
        <p14:creationId xmlns:p14="http://schemas.microsoft.com/office/powerpoint/2010/main" val="314070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Speech</a:t>
            </a:r>
          </a:p>
        </p:txBody>
      </p:sp>
      <p:sp>
        <p:nvSpPr>
          <p:cNvPr id="20" name="Rectangle 19"/>
          <p:cNvSpPr/>
          <p:nvPr/>
        </p:nvSpPr>
        <p:spPr>
          <a:xfrm>
            <a:off x="457200" y="1173261"/>
            <a:ext cx="1219200" cy="1219200"/>
          </a:xfrm>
          <a:prstGeom prst="rect">
            <a:avLst/>
          </a:prstGeom>
          <a:solidFill>
            <a:srgbClr val="7FBA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4</a:t>
            </a:r>
          </a:p>
        </p:txBody>
      </p:sp>
      <p:sp>
        <p:nvSpPr>
          <p:cNvPr id="17" name="Rectangle 16"/>
          <p:cNvSpPr/>
          <p:nvPr/>
        </p:nvSpPr>
        <p:spPr>
          <a:xfrm>
            <a:off x="3858958" y="4434695"/>
            <a:ext cx="1810511" cy="13254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8" name="Rectangle 17"/>
          <p:cNvSpPr/>
          <p:nvPr/>
        </p:nvSpPr>
        <p:spPr>
          <a:xfrm>
            <a:off x="6280152" y="4405938"/>
            <a:ext cx="1783350" cy="156537"/>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5" name="Picture 14"/>
          <p:cNvPicPr>
            <a:picLocks noChangeAspect="1"/>
          </p:cNvPicPr>
          <p:nvPr/>
        </p:nvPicPr>
        <p:blipFill>
          <a:blip r:embed="rId3"/>
          <a:stretch>
            <a:fillRect/>
          </a:stretch>
        </p:blipFill>
        <p:spPr>
          <a:xfrm>
            <a:off x="1843395" y="1173261"/>
            <a:ext cx="1219200" cy="12192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958" y="1295218"/>
            <a:ext cx="1810512" cy="3017520"/>
          </a:xfrm>
          <a:prstGeom prst="rect">
            <a:avLst/>
          </a:prstGeom>
          <a:noFill/>
          <a:ln>
            <a:noFill/>
          </a:ln>
        </p:spPr>
      </p:pic>
      <p:pic>
        <p:nvPicPr>
          <p:cNvPr id="21" name="Picture 20"/>
          <p:cNvPicPr>
            <a:picLocks noChangeAspect="1"/>
          </p:cNvPicPr>
          <p:nvPr/>
        </p:nvPicPr>
        <p:blipFill>
          <a:blip r:embed="rId5"/>
          <a:stretch>
            <a:fillRect/>
          </a:stretch>
        </p:blipFill>
        <p:spPr>
          <a:xfrm>
            <a:off x="6280151" y="1295218"/>
            <a:ext cx="1783351" cy="2988763"/>
          </a:xfrm>
          <a:prstGeom prst="rect">
            <a:avLst/>
          </a:prstGeom>
          <a:noFill/>
          <a:ln>
            <a:noFill/>
          </a:ln>
        </p:spPr>
      </p:pic>
    </p:spTree>
    <p:extLst>
      <p:ext uri="{BB962C8B-B14F-4D97-AF65-F5344CB8AC3E}">
        <p14:creationId xmlns:p14="http://schemas.microsoft.com/office/powerpoint/2010/main" val="333024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061" y="1306284"/>
            <a:ext cx="1670015" cy="3020241"/>
          </a:xfrm>
          <a:prstGeom prst="rect">
            <a:avLst/>
          </a:prstGeom>
          <a:noFill/>
          <a:ln>
            <a:noFill/>
          </a:ln>
        </p:spPr>
      </p:pic>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Proximity APIs</a:t>
            </a:r>
          </a:p>
        </p:txBody>
      </p:sp>
      <p:sp>
        <p:nvSpPr>
          <p:cNvPr id="20" name="Rectangle 19"/>
          <p:cNvSpPr/>
          <p:nvPr/>
        </p:nvSpPr>
        <p:spPr>
          <a:xfrm>
            <a:off x="457200" y="1173261"/>
            <a:ext cx="1219200" cy="1219200"/>
          </a:xfrm>
          <a:prstGeom prst="rect">
            <a:avLst/>
          </a:prstGeom>
          <a:solidFill>
            <a:srgbClr val="9B4F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5</a:t>
            </a:r>
          </a:p>
        </p:txBody>
      </p:sp>
      <p:sp>
        <p:nvSpPr>
          <p:cNvPr id="22" name="Rectangle 21"/>
          <p:cNvSpPr/>
          <p:nvPr/>
        </p:nvSpPr>
        <p:spPr>
          <a:xfrm>
            <a:off x="6264061" y="4432300"/>
            <a:ext cx="1670015" cy="128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6" name="TextBox 15"/>
          <p:cNvSpPr txBox="1"/>
          <p:nvPr/>
        </p:nvSpPr>
        <p:spPr>
          <a:xfrm>
            <a:off x="2000102" y="1469131"/>
            <a:ext cx="3638697" cy="2142125"/>
          </a:xfrm>
          <a:prstGeom prst="rect">
            <a:avLst/>
          </a:prstGeom>
          <a:noFill/>
        </p:spPr>
        <p:txBody>
          <a:bodyPr wrap="square" lIns="0" tIns="0" rIns="0" bIns="0" rtlCol="0">
            <a:spAutoFit/>
          </a:bodyPr>
          <a:lstStyle/>
          <a:p>
            <a:pPr>
              <a:lnSpc>
                <a:spcPct val="90000"/>
              </a:lnSpc>
              <a:spcBef>
                <a:spcPts val="1800"/>
              </a:spcBef>
            </a:pPr>
            <a:r>
              <a:rPr lang="en-US" sz="2000" dirty="0">
                <a:gradFill>
                  <a:gsLst>
                    <a:gs pos="0">
                      <a:schemeClr val="tx2"/>
                    </a:gs>
                    <a:gs pos="100000">
                      <a:schemeClr val="tx2"/>
                    </a:gs>
                  </a:gsLst>
                  <a:lin ang="5400000" scaled="0"/>
                </a:gradFill>
              </a:rPr>
              <a:t>NFC </a:t>
            </a:r>
            <a:endParaRPr lang="en-US" sz="2000" dirty="0" smtClean="0">
              <a:gradFill>
                <a:gsLst>
                  <a:gs pos="0">
                    <a:schemeClr val="tx2"/>
                  </a:gs>
                  <a:gs pos="100000">
                    <a:schemeClr val="tx2"/>
                  </a:gs>
                </a:gsLst>
                <a:lin ang="5400000" scaled="0"/>
              </a:gradFill>
            </a:endParaRPr>
          </a:p>
          <a:p>
            <a:pPr lvl="1">
              <a:lnSpc>
                <a:spcPct val="90000"/>
              </a:lnSpc>
              <a:spcBef>
                <a:spcPts val="1800"/>
              </a:spcBef>
            </a:pPr>
            <a:r>
              <a:rPr lang="en-US" sz="1600" dirty="0" smtClean="0">
                <a:gradFill>
                  <a:gsLst>
                    <a:gs pos="0">
                      <a:schemeClr val="tx2"/>
                    </a:gs>
                    <a:gs pos="100000">
                      <a:schemeClr val="tx2"/>
                    </a:gs>
                  </a:gsLst>
                  <a:lin ang="5400000" scaled="0"/>
                </a:gradFill>
              </a:rPr>
              <a:t>Tap-to-Share</a:t>
            </a:r>
          </a:p>
          <a:p>
            <a:pPr lvl="1">
              <a:lnSpc>
                <a:spcPct val="90000"/>
              </a:lnSpc>
              <a:spcBef>
                <a:spcPts val="1800"/>
              </a:spcBef>
            </a:pPr>
            <a:r>
              <a:rPr lang="en-US" sz="1600" dirty="0" smtClean="0">
                <a:gradFill>
                  <a:gsLst>
                    <a:gs pos="0">
                      <a:schemeClr val="tx2"/>
                    </a:gs>
                    <a:gs pos="100000">
                      <a:schemeClr val="tx2"/>
                    </a:gs>
                  </a:gsLst>
                  <a:lin ang="5400000" scaled="0"/>
                </a:gradFill>
              </a:rPr>
              <a:t>NFC Tags</a:t>
            </a:r>
          </a:p>
          <a:p>
            <a:pPr lvl="1">
              <a:lnSpc>
                <a:spcPct val="90000"/>
              </a:lnSpc>
              <a:spcBef>
                <a:spcPts val="1800"/>
              </a:spcBef>
            </a:pPr>
            <a:r>
              <a:rPr lang="en-US" sz="1600" dirty="0" smtClean="0">
                <a:gradFill>
                  <a:gsLst>
                    <a:gs pos="0">
                      <a:schemeClr val="tx2"/>
                    </a:gs>
                    <a:gs pos="100000">
                      <a:schemeClr val="tx2"/>
                    </a:gs>
                  </a:gsLst>
                  <a:lin ang="5400000" scaled="0"/>
                </a:gradFill>
              </a:rPr>
              <a:t>Device-to-Device</a:t>
            </a:r>
            <a:endParaRPr lang="en-US" sz="1600" dirty="0">
              <a:gradFill>
                <a:gsLst>
                  <a:gs pos="0">
                    <a:schemeClr val="tx2"/>
                  </a:gs>
                  <a:gs pos="100000">
                    <a:schemeClr val="tx2"/>
                  </a:gs>
                </a:gsLst>
                <a:lin ang="5400000" scaled="0"/>
              </a:gradFill>
            </a:endParaRPr>
          </a:p>
          <a:p>
            <a:pPr>
              <a:lnSpc>
                <a:spcPct val="90000"/>
              </a:lnSpc>
              <a:spcBef>
                <a:spcPts val="1800"/>
              </a:spcBef>
            </a:pPr>
            <a:r>
              <a:rPr lang="en-US" sz="2000" dirty="0">
                <a:gradFill>
                  <a:gsLst>
                    <a:gs pos="0">
                      <a:schemeClr val="tx2"/>
                    </a:gs>
                    <a:gs pos="100000">
                      <a:schemeClr val="tx2"/>
                    </a:gs>
                  </a:gsLst>
                  <a:lin ang="5400000" scaled="0"/>
                </a:gradFill>
              </a:rPr>
              <a:t>Bluetooth APIs</a:t>
            </a:r>
          </a:p>
        </p:txBody>
      </p:sp>
    </p:spTree>
    <p:extLst>
      <p:ext uri="{BB962C8B-B14F-4D97-AF65-F5344CB8AC3E}">
        <p14:creationId xmlns:p14="http://schemas.microsoft.com/office/powerpoint/2010/main" val="357110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2" name="Picture 2" descr="http://blog.maps.nokia.com/wp-content/uploads/2012/02/WalkSegment_on_NokiaMaps.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78575" y="1266841"/>
            <a:ext cx="1629728" cy="30596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Nokia Map Technology</a:t>
            </a:r>
          </a:p>
        </p:txBody>
      </p:sp>
      <p:sp>
        <p:nvSpPr>
          <p:cNvPr id="20" name="Rectangle 19"/>
          <p:cNvSpPr/>
          <p:nvPr/>
        </p:nvSpPr>
        <p:spPr>
          <a:xfrm>
            <a:off x="457200" y="1173261"/>
            <a:ext cx="1219200" cy="1219200"/>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6</a:t>
            </a:r>
          </a:p>
        </p:txBody>
      </p:sp>
      <p:sp>
        <p:nvSpPr>
          <p:cNvPr id="22" name="Rectangle 21"/>
          <p:cNvSpPr/>
          <p:nvPr/>
        </p:nvSpPr>
        <p:spPr>
          <a:xfrm>
            <a:off x="6278575" y="4438650"/>
            <a:ext cx="1629728" cy="128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6" name="TextBox 15"/>
          <p:cNvSpPr txBox="1"/>
          <p:nvPr/>
        </p:nvSpPr>
        <p:spPr>
          <a:xfrm>
            <a:off x="2000102" y="1469131"/>
            <a:ext cx="3638697" cy="2354491"/>
          </a:xfrm>
          <a:prstGeom prst="rect">
            <a:avLst/>
          </a:prstGeom>
          <a:noFill/>
        </p:spPr>
        <p:txBody>
          <a:bodyPr wrap="square" lIns="0" tIns="0" rIns="0" bIns="0" rtlCol="0">
            <a:spAutoFit/>
          </a:bodyPr>
          <a:lstStyle/>
          <a:p>
            <a:pPr>
              <a:lnSpc>
                <a:spcPct val="90000"/>
              </a:lnSpc>
              <a:spcBef>
                <a:spcPts val="1800"/>
              </a:spcBef>
            </a:pPr>
            <a:r>
              <a:rPr lang="en-US" sz="2000" dirty="0">
                <a:gradFill>
                  <a:gsLst>
                    <a:gs pos="0">
                      <a:schemeClr val="tx2"/>
                    </a:gs>
                    <a:gs pos="100000">
                      <a:schemeClr val="tx2"/>
                    </a:gs>
                  </a:gsLst>
                  <a:lin ang="5400000" scaled="0"/>
                </a:gradFill>
              </a:rPr>
              <a:t>Excellent global NAVTEQ </a:t>
            </a:r>
            <a:r>
              <a:rPr lang="en-US" sz="2000" dirty="0" smtClean="0">
                <a:gradFill>
                  <a:gsLst>
                    <a:gs pos="0">
                      <a:schemeClr val="tx2"/>
                    </a:gs>
                    <a:gs pos="100000">
                      <a:schemeClr val="tx2"/>
                    </a:gs>
                  </a:gsLst>
                  <a:lin ang="5400000" scaled="0"/>
                </a:gradFill>
              </a:rPr>
              <a:t/>
            </a:r>
            <a:br>
              <a:rPr lang="en-US" sz="2000" dirty="0" smtClean="0">
                <a:gradFill>
                  <a:gsLst>
                    <a:gs pos="0">
                      <a:schemeClr val="tx2"/>
                    </a:gs>
                    <a:gs pos="100000">
                      <a:schemeClr val="tx2"/>
                    </a:gs>
                  </a:gsLst>
                  <a:lin ang="5400000" scaled="0"/>
                </a:gradFill>
              </a:rPr>
            </a:br>
            <a:r>
              <a:rPr lang="en-US" sz="2000" dirty="0" smtClean="0">
                <a:gradFill>
                  <a:gsLst>
                    <a:gs pos="0">
                      <a:schemeClr val="tx2"/>
                    </a:gs>
                    <a:gs pos="100000">
                      <a:schemeClr val="tx2"/>
                    </a:gs>
                  </a:gsLst>
                  <a:lin ang="5400000" scaled="0"/>
                </a:gradFill>
              </a:rPr>
              <a:t>map </a:t>
            </a:r>
            <a:r>
              <a:rPr lang="en-US" sz="2000" dirty="0">
                <a:gradFill>
                  <a:gsLst>
                    <a:gs pos="0">
                      <a:schemeClr val="tx2"/>
                    </a:gs>
                    <a:gs pos="100000">
                      <a:schemeClr val="tx2"/>
                    </a:gs>
                  </a:gsLst>
                  <a:lin ang="5400000" scaled="0"/>
                </a:gradFill>
              </a:rPr>
              <a:t>data </a:t>
            </a:r>
          </a:p>
          <a:p>
            <a:pPr>
              <a:lnSpc>
                <a:spcPct val="90000"/>
              </a:lnSpc>
              <a:spcBef>
                <a:spcPts val="1800"/>
              </a:spcBef>
            </a:pPr>
            <a:r>
              <a:rPr lang="en-US" sz="2000" dirty="0">
                <a:gradFill>
                  <a:gsLst>
                    <a:gs pos="0">
                      <a:schemeClr val="tx2"/>
                    </a:gs>
                    <a:gs pos="100000">
                      <a:schemeClr val="tx2"/>
                    </a:gs>
                  </a:gsLst>
                  <a:lin ang="5400000" scaled="0"/>
                </a:gradFill>
              </a:rPr>
              <a:t>Download map data for </a:t>
            </a:r>
            <a:r>
              <a:rPr lang="en-US" sz="2000" dirty="0" smtClean="0">
                <a:gradFill>
                  <a:gsLst>
                    <a:gs pos="0">
                      <a:schemeClr val="tx2"/>
                    </a:gs>
                    <a:gs pos="100000">
                      <a:schemeClr val="tx2"/>
                    </a:gs>
                  </a:gsLst>
                  <a:lin ang="5400000" scaled="0"/>
                </a:gradFill>
              </a:rPr>
              <a:t/>
            </a:r>
            <a:br>
              <a:rPr lang="en-US" sz="2000" dirty="0" smtClean="0">
                <a:gradFill>
                  <a:gsLst>
                    <a:gs pos="0">
                      <a:schemeClr val="tx2"/>
                    </a:gs>
                    <a:gs pos="100000">
                      <a:schemeClr val="tx2"/>
                    </a:gs>
                  </a:gsLst>
                  <a:lin ang="5400000" scaled="0"/>
                </a:gradFill>
              </a:rPr>
            </a:br>
            <a:r>
              <a:rPr lang="en-US" sz="2000" dirty="0" smtClean="0">
                <a:gradFill>
                  <a:gsLst>
                    <a:gs pos="0">
                      <a:schemeClr val="tx2"/>
                    </a:gs>
                    <a:gs pos="100000">
                      <a:schemeClr val="tx2"/>
                    </a:gs>
                  </a:gsLst>
                  <a:lin ang="5400000" scaled="0"/>
                </a:gradFill>
              </a:rPr>
              <a:t>offline use</a:t>
            </a:r>
            <a:endParaRPr lang="en-US" sz="2000" dirty="0">
              <a:gradFill>
                <a:gsLst>
                  <a:gs pos="0">
                    <a:schemeClr val="tx2"/>
                  </a:gs>
                  <a:gs pos="100000">
                    <a:schemeClr val="tx2"/>
                  </a:gs>
                </a:gsLst>
                <a:lin ang="5400000" scaled="0"/>
              </a:gradFill>
            </a:endParaRPr>
          </a:p>
          <a:p>
            <a:pPr>
              <a:lnSpc>
                <a:spcPct val="90000"/>
              </a:lnSpc>
              <a:spcBef>
                <a:spcPts val="1800"/>
              </a:spcBef>
            </a:pPr>
            <a:r>
              <a:rPr lang="en-US" sz="2000" dirty="0">
                <a:gradFill>
                  <a:gsLst>
                    <a:gs pos="0">
                      <a:schemeClr val="tx2"/>
                    </a:gs>
                    <a:gs pos="100000">
                      <a:schemeClr val="tx2"/>
                    </a:gs>
                  </a:gsLst>
                  <a:lin ang="5400000" scaled="0"/>
                </a:gradFill>
              </a:rPr>
              <a:t>Turn-by-turn </a:t>
            </a:r>
            <a:r>
              <a:rPr lang="en-US" sz="2000" dirty="0" smtClean="0">
                <a:gradFill>
                  <a:gsLst>
                    <a:gs pos="0">
                      <a:schemeClr val="tx2"/>
                    </a:gs>
                    <a:gs pos="100000">
                      <a:schemeClr val="tx2"/>
                    </a:gs>
                  </a:gsLst>
                  <a:lin ang="5400000" scaled="0"/>
                </a:gradFill>
              </a:rPr>
              <a:t>directions</a:t>
            </a:r>
            <a:endParaRPr lang="en-US" sz="2000" dirty="0">
              <a:gradFill>
                <a:gsLst>
                  <a:gs pos="0">
                    <a:schemeClr val="tx2"/>
                  </a:gs>
                  <a:gs pos="100000">
                    <a:schemeClr val="tx2"/>
                  </a:gs>
                </a:gsLst>
                <a:lin ang="5400000" scaled="0"/>
              </a:gradFill>
            </a:endParaRPr>
          </a:p>
          <a:p>
            <a:pPr>
              <a:lnSpc>
                <a:spcPct val="90000"/>
              </a:lnSpc>
              <a:spcBef>
                <a:spcPts val="1800"/>
              </a:spcBef>
            </a:pPr>
            <a:r>
              <a:rPr lang="en-US" sz="2000" dirty="0">
                <a:gradFill>
                  <a:gsLst>
                    <a:gs pos="0">
                      <a:schemeClr val="tx2"/>
                    </a:gs>
                    <a:gs pos="100000">
                      <a:schemeClr val="tx2"/>
                    </a:gs>
                  </a:gsLst>
                  <a:lin ang="5400000" scaled="0"/>
                </a:gradFill>
              </a:rPr>
              <a:t>Background location tracking</a:t>
            </a:r>
          </a:p>
        </p:txBody>
      </p:sp>
    </p:spTree>
    <p:extLst>
      <p:ext uri="{BB962C8B-B14F-4D97-AF65-F5344CB8AC3E}">
        <p14:creationId xmlns:p14="http://schemas.microsoft.com/office/powerpoint/2010/main" val="329096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841829"/>
            <a:ext cx="9144000" cy="36665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a:solidFill>
                <a:schemeClr val="tx2"/>
              </a:solidFill>
            </a:endParaRPr>
          </a:p>
        </p:txBody>
      </p:sp>
      <p:sp>
        <p:nvSpPr>
          <p:cNvPr id="17" name="Text Placeholder 16"/>
          <p:cNvSpPr>
            <a:spLocks noGrp="1"/>
          </p:cNvSpPr>
          <p:nvPr>
            <p:ph type="body" sz="quarter" idx="17"/>
          </p:nvPr>
        </p:nvSpPr>
        <p:spPr/>
        <p:txBody>
          <a:bodyPr/>
          <a:lstStyle/>
          <a:p>
            <a:endParaRPr lang="en-US" dirty="0"/>
          </a:p>
        </p:txBody>
      </p:sp>
      <p:sp>
        <p:nvSpPr>
          <p:cNvPr id="2" name="Text Placeholder 1"/>
          <p:cNvSpPr>
            <a:spLocks noGrp="1"/>
          </p:cNvSpPr>
          <p:nvPr>
            <p:ph type="body" sz="quarter" idx="17"/>
          </p:nvPr>
        </p:nvSpPr>
        <p:spPr/>
        <p:txBody>
          <a:bodyPr/>
          <a:lstStyle/>
          <a:p>
            <a:endParaRPr lang="en-US" dirty="0"/>
          </a:p>
        </p:txBody>
      </p:sp>
      <p:pic>
        <p:nvPicPr>
          <p:cNvPr id="27" name="PalmPr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08832" y="1747552"/>
            <a:ext cx="1182863" cy="1882395"/>
          </a:xfrm>
          <a:prstGeom prst="rect">
            <a:avLst/>
          </a:prstGeom>
          <a:noFill/>
          <a:effectLst>
            <a:reflection blurRad="63500" stA="23000" endPos="10000" dist="63500" dir="5400000" sy="-100000" algn="bl" rotWithShape="0"/>
          </a:effectLst>
        </p:spPr>
      </p:pic>
      <p:pic>
        <p:nvPicPr>
          <p:cNvPr id="28" name="BlackBerry" descr="\\sfp\Work\White_Whale\_Archive-Sean\2-20365_Lees_Holland\art\Phones\Competition\blackberry_storm.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78490" y="1720547"/>
            <a:ext cx="1137009" cy="1882395"/>
          </a:xfrm>
          <a:prstGeom prst="rect">
            <a:avLst/>
          </a:prstGeom>
          <a:noFill/>
          <a:effectLst>
            <a:reflection blurRad="63500" stA="23000" endPos="10000" dist="63500" dir="5400000" sy="-100000" algn="bl" rotWithShape="0"/>
          </a:effectLst>
          <a:extLst>
            <a:ext uri="{909E8E84-426E-40DD-AFC4-6F175D3DCCD1}">
              <a14:hiddenFill xmlns:a14="http://schemas.microsoft.com/office/drawing/2010/main">
                <a:solidFill>
                  <a:srgbClr val="FFFFFF"/>
                </a:solidFill>
              </a14:hiddenFill>
            </a:ext>
          </a:extLst>
        </p:spPr>
      </p:pic>
      <p:pic>
        <p:nvPicPr>
          <p:cNvPr id="29" name="iPhone" descr="\\sfp\Work\White_Whale\_Archive-Sean\2-20426_Lees_MCB_Partner\Art\Images\Phones\iPhone4_Full.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29257" y="1720547"/>
            <a:ext cx="1026033" cy="1882395"/>
          </a:xfrm>
          <a:prstGeom prst="rect">
            <a:avLst/>
          </a:prstGeom>
          <a:noFill/>
          <a:effectLst>
            <a:reflection blurRad="63500" stA="23000" endPos="10000" dist="63500" dir="5400000" sy="-100000" algn="bl" rotWithShape="0"/>
          </a:effectLst>
          <a:extLst>
            <a:ext uri="{909E8E84-426E-40DD-AFC4-6F175D3DCCD1}">
              <a14:hiddenFill xmlns:a14="http://schemas.microsoft.com/office/drawing/2010/main">
                <a:solidFill>
                  <a:srgbClr val="FFFFFF"/>
                </a:solidFill>
              </a14:hiddenFill>
            </a:ext>
          </a:extLst>
        </p:spPr>
      </p:pic>
      <p:pic>
        <p:nvPicPr>
          <p:cNvPr id="30" name="Android"/>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992327" y="1720547"/>
            <a:ext cx="979438" cy="1882395"/>
          </a:xfrm>
          <a:prstGeom prst="rect">
            <a:avLst/>
          </a:prstGeom>
          <a:noFill/>
          <a:effectLst>
            <a:reflection blurRad="63500" stA="23000" endPos="10000" dist="63500" dir="5400000" sy="-100000" algn="bl" rotWithShape="0"/>
          </a:effectLst>
        </p:spPr>
      </p:pic>
      <p:pic>
        <p:nvPicPr>
          <p:cNvPr id="3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8310" y="1379686"/>
            <a:ext cx="1142405" cy="211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vs."/>
          <p:cNvSpPr txBox="1"/>
          <p:nvPr/>
        </p:nvSpPr>
        <p:spPr>
          <a:xfrm>
            <a:off x="4354887" y="3695324"/>
            <a:ext cx="471660" cy="307777"/>
          </a:xfrm>
          <a:prstGeom prst="rect">
            <a:avLst/>
          </a:prstGeom>
          <a:noFill/>
        </p:spPr>
        <p:txBody>
          <a:bodyPr wrap="square" lIns="0" tIns="0" rIns="0" bIns="0" rtlCol="0">
            <a:spAutoFit/>
          </a:bodyPr>
          <a:lstStyle/>
          <a:p>
            <a:pPr algn="ctr"/>
            <a:r>
              <a:rPr lang="en-US" sz="2000" dirty="0">
                <a:gradFill>
                  <a:gsLst>
                    <a:gs pos="0">
                      <a:schemeClr val="tx1"/>
                    </a:gs>
                    <a:gs pos="100000">
                      <a:schemeClr val="tx1"/>
                    </a:gs>
                  </a:gsLst>
                  <a:lin ang="5400000" scaled="0"/>
                </a:gradFill>
                <a:latin typeface="Segoe UI Light" pitchFamily="34" charset="0"/>
              </a:rPr>
              <a:t>vs.</a:t>
            </a:r>
          </a:p>
        </p:txBody>
      </p:sp>
      <p:sp>
        <p:nvSpPr>
          <p:cNvPr id="33" name="vs."/>
          <p:cNvSpPr txBox="1"/>
          <p:nvPr/>
        </p:nvSpPr>
        <p:spPr>
          <a:xfrm>
            <a:off x="2235340" y="3841905"/>
            <a:ext cx="1300030" cy="307777"/>
          </a:xfrm>
          <a:prstGeom prst="rect">
            <a:avLst/>
          </a:prstGeom>
          <a:noFill/>
        </p:spPr>
        <p:txBody>
          <a:bodyPr wrap="square" lIns="0" tIns="0" rIns="0" bIns="0" rtlCol="0">
            <a:spAutoFit/>
          </a:bodyPr>
          <a:lstStyle/>
          <a:p>
            <a:pPr algn="ctr"/>
            <a:r>
              <a:rPr lang="en-US" sz="2000" dirty="0">
                <a:gradFill>
                  <a:gsLst>
                    <a:gs pos="0">
                      <a:schemeClr val="tx1"/>
                    </a:gs>
                    <a:gs pos="100000">
                      <a:schemeClr val="tx1"/>
                    </a:gs>
                  </a:gsLst>
                  <a:lin ang="5400000" scaled="0"/>
                </a:gradFill>
                <a:latin typeface="Segoe UI Light" pitchFamily="34" charset="0"/>
              </a:rPr>
              <a:t>People</a:t>
            </a:r>
          </a:p>
        </p:txBody>
      </p:sp>
      <p:sp>
        <p:nvSpPr>
          <p:cNvPr id="34" name="vs."/>
          <p:cNvSpPr txBox="1"/>
          <p:nvPr/>
        </p:nvSpPr>
        <p:spPr>
          <a:xfrm>
            <a:off x="5646064" y="3841905"/>
            <a:ext cx="1088572" cy="307777"/>
          </a:xfrm>
          <a:prstGeom prst="rect">
            <a:avLst/>
          </a:prstGeom>
          <a:noFill/>
        </p:spPr>
        <p:txBody>
          <a:bodyPr wrap="square" lIns="0" tIns="0" rIns="0" bIns="0" rtlCol="0">
            <a:spAutoFit/>
          </a:bodyPr>
          <a:lstStyle/>
          <a:p>
            <a:pPr algn="ctr"/>
            <a:r>
              <a:rPr lang="en-US" sz="2000" dirty="0">
                <a:gradFill>
                  <a:gsLst>
                    <a:gs pos="0">
                      <a:schemeClr val="tx1"/>
                    </a:gs>
                    <a:gs pos="100000">
                      <a:schemeClr val="tx1"/>
                    </a:gs>
                  </a:gsLst>
                  <a:lin ang="5400000" scaled="0"/>
                </a:gradFill>
                <a:latin typeface="Segoe UI Light" pitchFamily="34" charset="0"/>
              </a:rPr>
              <a:t>Icons</a:t>
            </a:r>
          </a:p>
        </p:txBody>
      </p:sp>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340" y="1089669"/>
            <a:ext cx="1315367" cy="2537312"/>
          </a:xfrm>
          <a:prstGeom prst="rect">
            <a:avLst/>
          </a:prstGeom>
          <a:effectLst>
            <a:reflection blurRad="63500" stA="23000" endPos="10000" dist="63500" dir="5400000" sy="-100000" algn="bl" rotWithShape="0"/>
          </a:effectLst>
        </p:spPr>
      </p:pic>
    </p:spTree>
    <p:extLst>
      <p:ext uri="{BB962C8B-B14F-4D97-AF65-F5344CB8AC3E}">
        <p14:creationId xmlns:p14="http://schemas.microsoft.com/office/powerpoint/2010/main" val="355987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250" fill="hold"/>
                                        <p:tgtEl>
                                          <p:spTgt spid="29"/>
                                        </p:tgtEl>
                                        <p:attrNameLst>
                                          <p:attrName>ppt_x</p:attrName>
                                        </p:attrNameLst>
                                      </p:cBhvr>
                                      <p:tavLst>
                                        <p:tav tm="0">
                                          <p:val>
                                            <p:strVal val="1+#ppt_w/2"/>
                                          </p:val>
                                        </p:tav>
                                        <p:tav tm="100000">
                                          <p:val>
                                            <p:strVal val="#ppt_x"/>
                                          </p:val>
                                        </p:tav>
                                      </p:tavLst>
                                    </p:anim>
                                    <p:anim calcmode="lin" valueType="num">
                                      <p:cBhvr additive="base">
                                        <p:cTn id="8" dur="125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3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250" fill="hold"/>
                                        <p:tgtEl>
                                          <p:spTgt spid="30"/>
                                        </p:tgtEl>
                                        <p:attrNameLst>
                                          <p:attrName>ppt_x</p:attrName>
                                        </p:attrNameLst>
                                      </p:cBhvr>
                                      <p:tavLst>
                                        <p:tav tm="0">
                                          <p:val>
                                            <p:strVal val="1+#ppt_w/2"/>
                                          </p:val>
                                        </p:tav>
                                        <p:tav tm="100000">
                                          <p:val>
                                            <p:strVal val="#ppt_x"/>
                                          </p:val>
                                        </p:tav>
                                      </p:tavLst>
                                    </p:anim>
                                    <p:anim calcmode="lin" valueType="num">
                                      <p:cBhvr additive="base">
                                        <p:cTn id="12" dur="12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6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250" fill="hold"/>
                                        <p:tgtEl>
                                          <p:spTgt spid="28"/>
                                        </p:tgtEl>
                                        <p:attrNameLst>
                                          <p:attrName>ppt_x</p:attrName>
                                        </p:attrNameLst>
                                      </p:cBhvr>
                                      <p:tavLst>
                                        <p:tav tm="0">
                                          <p:val>
                                            <p:strVal val="1+#ppt_w/2"/>
                                          </p:val>
                                        </p:tav>
                                        <p:tav tm="100000">
                                          <p:val>
                                            <p:strVal val="#ppt_x"/>
                                          </p:val>
                                        </p:tav>
                                      </p:tavLst>
                                    </p:anim>
                                    <p:anim calcmode="lin" valueType="num">
                                      <p:cBhvr additive="base">
                                        <p:cTn id="16" dur="125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9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250" fill="hold"/>
                                        <p:tgtEl>
                                          <p:spTgt spid="27"/>
                                        </p:tgtEl>
                                        <p:attrNameLst>
                                          <p:attrName>ppt_x</p:attrName>
                                        </p:attrNameLst>
                                      </p:cBhvr>
                                      <p:tavLst>
                                        <p:tav tm="0">
                                          <p:val>
                                            <p:strVal val="1+#ppt_w/2"/>
                                          </p:val>
                                        </p:tav>
                                        <p:tav tm="100000">
                                          <p:val>
                                            <p:strVal val="#ppt_x"/>
                                          </p:val>
                                        </p:tav>
                                      </p:tavLst>
                                    </p:anim>
                                    <p:anim calcmode="lin" valueType="num">
                                      <p:cBhvr additive="base">
                                        <p:cTn id="20" dur="125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path" presetSubtype="0" decel="100000" fill="hold" nodeType="clickEffect">
                                  <p:stCondLst>
                                    <p:cond delay="500"/>
                                  </p:stCondLst>
                                  <p:childTnLst>
                                    <p:animMotion origin="layout" path="M -0.00013 4.9711E-6 L 0.29752 0.00277 " pathEditMode="relative" rAng="0" ptsTypes="AA">
                                      <p:cBhvr>
                                        <p:cTn id="24" dur="1000" fill="hold"/>
                                        <p:tgtEl>
                                          <p:spTgt spid="30"/>
                                        </p:tgtEl>
                                        <p:attrNameLst>
                                          <p:attrName>ppt_x</p:attrName>
                                          <p:attrName>ppt_y</p:attrName>
                                        </p:attrNameLst>
                                      </p:cBhvr>
                                      <p:rCtr x="14883" y="139"/>
                                    </p:animMotion>
                                  </p:childTnLst>
                                </p:cTn>
                              </p:par>
                              <p:par>
                                <p:cTn id="25" presetID="6" presetClass="emph" presetSubtype="0" decel="100000" fill="hold" nodeType="withEffect">
                                  <p:stCondLst>
                                    <p:cond delay="800"/>
                                  </p:stCondLst>
                                  <p:childTnLst>
                                    <p:animScale>
                                      <p:cBhvr>
                                        <p:cTn id="26" dur="1000" fill="hold"/>
                                        <p:tgtEl>
                                          <p:spTgt spid="30"/>
                                        </p:tgtEl>
                                      </p:cBhvr>
                                      <p:by x="125640" y="125640"/>
                                    </p:animScale>
                                  </p:childTnLst>
                                </p:cTn>
                              </p:par>
                              <p:par>
                                <p:cTn id="27" presetID="2" presetClass="exit" presetSubtype="2" accel="100000" fill="hold" nodeType="withEffect">
                                  <p:stCondLst>
                                    <p:cond delay="0"/>
                                  </p:stCondLst>
                                  <p:childTnLst>
                                    <p:anim calcmode="lin" valueType="num">
                                      <p:cBhvr additive="base">
                                        <p:cTn id="28" dur="750"/>
                                        <p:tgtEl>
                                          <p:spTgt spid="27"/>
                                        </p:tgtEl>
                                        <p:attrNameLst>
                                          <p:attrName>ppt_x</p:attrName>
                                        </p:attrNameLst>
                                      </p:cBhvr>
                                      <p:tavLst>
                                        <p:tav tm="0">
                                          <p:val>
                                            <p:strVal val="ppt_x"/>
                                          </p:val>
                                        </p:tav>
                                        <p:tav tm="100000">
                                          <p:val>
                                            <p:strVal val="1+ppt_w/2"/>
                                          </p:val>
                                        </p:tav>
                                      </p:tavLst>
                                    </p:anim>
                                    <p:anim calcmode="lin" valueType="num">
                                      <p:cBhvr additive="base">
                                        <p:cTn id="29" dur="750"/>
                                        <p:tgtEl>
                                          <p:spTgt spid="27"/>
                                        </p:tgtEl>
                                        <p:attrNameLst>
                                          <p:attrName>ppt_y</p:attrName>
                                        </p:attrNameLst>
                                      </p:cBhvr>
                                      <p:tavLst>
                                        <p:tav tm="0">
                                          <p:val>
                                            <p:strVal val="ppt_y"/>
                                          </p:val>
                                        </p:tav>
                                        <p:tav tm="100000">
                                          <p:val>
                                            <p:strVal val="ppt_y"/>
                                          </p:val>
                                        </p:tav>
                                      </p:tavLst>
                                    </p:anim>
                                    <p:set>
                                      <p:cBhvr>
                                        <p:cTn id="30" dur="1" fill="hold">
                                          <p:stCondLst>
                                            <p:cond delay="749"/>
                                          </p:stCondLst>
                                        </p:cTn>
                                        <p:tgtEl>
                                          <p:spTgt spid="27"/>
                                        </p:tgtEl>
                                        <p:attrNameLst>
                                          <p:attrName>style.visibility</p:attrName>
                                        </p:attrNameLst>
                                      </p:cBhvr>
                                      <p:to>
                                        <p:strVal val="hidden"/>
                                      </p:to>
                                    </p:set>
                                  </p:childTnLst>
                                </p:cTn>
                              </p:par>
                              <p:par>
                                <p:cTn id="31" presetID="2" presetClass="exit" presetSubtype="2" accel="100000" fill="hold" nodeType="withEffect">
                                  <p:stCondLst>
                                    <p:cond delay="300"/>
                                  </p:stCondLst>
                                  <p:childTnLst>
                                    <p:anim calcmode="lin" valueType="num">
                                      <p:cBhvr additive="base">
                                        <p:cTn id="32" dur="750"/>
                                        <p:tgtEl>
                                          <p:spTgt spid="28"/>
                                        </p:tgtEl>
                                        <p:attrNameLst>
                                          <p:attrName>ppt_x</p:attrName>
                                        </p:attrNameLst>
                                      </p:cBhvr>
                                      <p:tavLst>
                                        <p:tav tm="0">
                                          <p:val>
                                            <p:strVal val="ppt_x"/>
                                          </p:val>
                                        </p:tav>
                                        <p:tav tm="100000">
                                          <p:val>
                                            <p:strVal val="1+ppt_w/2"/>
                                          </p:val>
                                        </p:tav>
                                      </p:tavLst>
                                    </p:anim>
                                    <p:anim calcmode="lin" valueType="num">
                                      <p:cBhvr additive="base">
                                        <p:cTn id="33" dur="750"/>
                                        <p:tgtEl>
                                          <p:spTgt spid="28"/>
                                        </p:tgtEl>
                                        <p:attrNameLst>
                                          <p:attrName>ppt_y</p:attrName>
                                        </p:attrNameLst>
                                      </p:cBhvr>
                                      <p:tavLst>
                                        <p:tav tm="0">
                                          <p:val>
                                            <p:strVal val="ppt_y"/>
                                          </p:val>
                                        </p:tav>
                                        <p:tav tm="100000">
                                          <p:val>
                                            <p:strVal val="ppt_y"/>
                                          </p:val>
                                        </p:tav>
                                      </p:tavLst>
                                    </p:anim>
                                    <p:set>
                                      <p:cBhvr>
                                        <p:cTn id="34" dur="1" fill="hold">
                                          <p:stCondLst>
                                            <p:cond delay="749"/>
                                          </p:stCondLst>
                                        </p:cTn>
                                        <p:tgtEl>
                                          <p:spTgt spid="28"/>
                                        </p:tgtEl>
                                        <p:attrNameLst>
                                          <p:attrName>style.visibility</p:attrName>
                                        </p:attrNameLst>
                                      </p:cBhvr>
                                      <p:to>
                                        <p:strVal val="hidden"/>
                                      </p:to>
                                    </p:set>
                                  </p:childTnLst>
                                </p:cTn>
                              </p:par>
                              <p:par>
                                <p:cTn id="35" presetID="2" presetClass="exit" presetSubtype="8" accel="100000" fill="hold" nodeType="withEffect">
                                  <p:stCondLst>
                                    <p:cond delay="300"/>
                                  </p:stCondLst>
                                  <p:childTnLst>
                                    <p:anim calcmode="lin" valueType="num">
                                      <p:cBhvr additive="base">
                                        <p:cTn id="36" dur="750"/>
                                        <p:tgtEl>
                                          <p:spTgt spid="29"/>
                                        </p:tgtEl>
                                        <p:attrNameLst>
                                          <p:attrName>ppt_x</p:attrName>
                                        </p:attrNameLst>
                                      </p:cBhvr>
                                      <p:tavLst>
                                        <p:tav tm="0">
                                          <p:val>
                                            <p:strVal val="ppt_x"/>
                                          </p:val>
                                        </p:tav>
                                        <p:tav tm="100000">
                                          <p:val>
                                            <p:strVal val="0-ppt_w/2"/>
                                          </p:val>
                                        </p:tav>
                                      </p:tavLst>
                                    </p:anim>
                                    <p:anim calcmode="lin" valueType="num">
                                      <p:cBhvr additive="base">
                                        <p:cTn id="37" dur="750"/>
                                        <p:tgtEl>
                                          <p:spTgt spid="29"/>
                                        </p:tgtEl>
                                        <p:attrNameLst>
                                          <p:attrName>ppt_y</p:attrName>
                                        </p:attrNameLst>
                                      </p:cBhvr>
                                      <p:tavLst>
                                        <p:tav tm="0">
                                          <p:val>
                                            <p:strVal val="ppt_y"/>
                                          </p:val>
                                        </p:tav>
                                        <p:tav tm="100000">
                                          <p:val>
                                            <p:strVal val="ppt_y"/>
                                          </p:val>
                                        </p:tav>
                                      </p:tavLst>
                                    </p:anim>
                                    <p:set>
                                      <p:cBhvr>
                                        <p:cTn id="38" dur="1" fill="hold">
                                          <p:stCondLst>
                                            <p:cond delay="749"/>
                                          </p:stCondLst>
                                        </p:cTn>
                                        <p:tgtEl>
                                          <p:spTgt spid="29"/>
                                        </p:tgtEl>
                                        <p:attrNameLst>
                                          <p:attrName>style.visibility</p:attrName>
                                        </p:attrNameLst>
                                      </p:cBhvr>
                                      <p:to>
                                        <p:strVal val="hidden"/>
                                      </p:to>
                                    </p:set>
                                  </p:childTnLst>
                                </p:cTn>
                              </p:par>
                              <p:par>
                                <p:cTn id="39" presetID="2" presetClass="entr" presetSubtype="8" decel="100000" fill="hold" nodeType="withEffect">
                                  <p:stCondLst>
                                    <p:cond delay="6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020" fill="hold"/>
                                        <p:tgtEl>
                                          <p:spTgt spid="31"/>
                                        </p:tgtEl>
                                        <p:attrNameLst>
                                          <p:attrName>ppt_x</p:attrName>
                                        </p:attrNameLst>
                                      </p:cBhvr>
                                      <p:tavLst>
                                        <p:tav tm="0">
                                          <p:val>
                                            <p:strVal val="0-#ppt_w/2"/>
                                          </p:val>
                                        </p:tav>
                                        <p:tav tm="100000">
                                          <p:val>
                                            <p:strVal val="#ppt_x"/>
                                          </p:val>
                                        </p:tav>
                                      </p:tavLst>
                                    </p:anim>
                                    <p:anim calcmode="lin" valueType="num">
                                      <p:cBhvr additive="base">
                                        <p:cTn id="42" dur="1020" fill="hold"/>
                                        <p:tgtEl>
                                          <p:spTgt spid="31"/>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60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1000" fill="hold"/>
                                        <p:tgtEl>
                                          <p:spTgt spid="35"/>
                                        </p:tgtEl>
                                        <p:attrNameLst>
                                          <p:attrName>ppt_x</p:attrName>
                                        </p:attrNameLst>
                                      </p:cBhvr>
                                      <p:tavLst>
                                        <p:tav tm="0">
                                          <p:val>
                                            <p:strVal val="0-#ppt_w/2"/>
                                          </p:val>
                                        </p:tav>
                                        <p:tav tm="100000">
                                          <p:val>
                                            <p:strVal val="#ppt_x"/>
                                          </p:val>
                                        </p:tav>
                                      </p:tavLst>
                                    </p:anim>
                                    <p:anim calcmode="lin" valueType="num">
                                      <p:cBhvr additive="base">
                                        <p:cTn id="46" dur="1000" fill="hold"/>
                                        <p:tgtEl>
                                          <p:spTgt spid="35"/>
                                        </p:tgtEl>
                                        <p:attrNameLst>
                                          <p:attrName>ppt_y</p:attrName>
                                        </p:attrNameLst>
                                      </p:cBhvr>
                                      <p:tavLst>
                                        <p:tav tm="0">
                                          <p:val>
                                            <p:strVal val="#ppt_y"/>
                                          </p:val>
                                        </p:tav>
                                        <p:tav tm="100000">
                                          <p:val>
                                            <p:strVal val="#ppt_y"/>
                                          </p:val>
                                        </p:tav>
                                      </p:tavLst>
                                    </p:anim>
                                  </p:childTnLst>
                                </p:cTn>
                              </p:par>
                              <p:par>
                                <p:cTn id="47" presetID="10" presetClass="entr" presetSubtype="0" fill="hold" grpId="0" nodeType="withEffect">
                                  <p:stCondLst>
                                    <p:cond delay="100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130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16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Nokia Map Technology</a:t>
            </a:r>
          </a:p>
        </p:txBody>
      </p:sp>
      <p:sp>
        <p:nvSpPr>
          <p:cNvPr id="20" name="Rectangle 19"/>
          <p:cNvSpPr/>
          <p:nvPr/>
        </p:nvSpPr>
        <p:spPr>
          <a:xfrm>
            <a:off x="457200" y="1173261"/>
            <a:ext cx="1219200" cy="1219200"/>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6</a:t>
            </a:r>
          </a:p>
        </p:txBody>
      </p:sp>
      <p:sp>
        <p:nvSpPr>
          <p:cNvPr id="22" name="Rectangle 21"/>
          <p:cNvSpPr/>
          <p:nvPr/>
        </p:nvSpPr>
        <p:spPr>
          <a:xfrm>
            <a:off x="5961811" y="4443412"/>
            <a:ext cx="1867801" cy="123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TextBox 12"/>
          <p:cNvSpPr txBox="1"/>
          <p:nvPr/>
        </p:nvSpPr>
        <p:spPr>
          <a:xfrm>
            <a:off x="2000102" y="1469131"/>
            <a:ext cx="3816082" cy="1231106"/>
          </a:xfrm>
          <a:prstGeom prst="rect">
            <a:avLst/>
          </a:prstGeom>
          <a:noFill/>
        </p:spPr>
        <p:txBody>
          <a:bodyPr wrap="square" lIns="0" tIns="0" rIns="0" bIns="0" rtlCol="0">
            <a:spAutoFit/>
          </a:bodyPr>
          <a:lstStyle/>
          <a:p>
            <a:r>
              <a:rPr lang="en-US" sz="2000" dirty="0" smtClean="0">
                <a:gradFill>
                  <a:gsLst>
                    <a:gs pos="0">
                      <a:schemeClr val="tx2"/>
                    </a:gs>
                    <a:gs pos="100000">
                      <a:schemeClr val="tx2"/>
                    </a:gs>
                  </a:gsLst>
                  <a:lin ang="5400000" scaled="0"/>
                </a:gradFill>
              </a:rPr>
              <a:t>Demo</a:t>
            </a:r>
          </a:p>
          <a:p>
            <a:endParaRPr lang="en-US" sz="2000" dirty="0">
              <a:gradFill>
                <a:gsLst>
                  <a:gs pos="0">
                    <a:schemeClr val="tx2"/>
                  </a:gs>
                  <a:gs pos="100000">
                    <a:schemeClr val="tx2"/>
                  </a:gs>
                </a:gsLst>
                <a:lin ang="5400000" scaled="0"/>
              </a:gradFill>
            </a:endParaRPr>
          </a:p>
          <a:p>
            <a:endParaRPr lang="en-US" sz="2000" dirty="0">
              <a:gradFill>
                <a:gsLst>
                  <a:gs pos="0">
                    <a:schemeClr val="tx2"/>
                  </a:gs>
                  <a:gs pos="100000">
                    <a:schemeClr val="tx2"/>
                  </a:gs>
                </a:gsLst>
                <a:lin ang="5400000" scaled="0"/>
              </a:gradFill>
            </a:endParaRPr>
          </a:p>
          <a:p>
            <a:r>
              <a:rPr lang="en-US" sz="2000" dirty="0" smtClean="0">
                <a:gradFill>
                  <a:gsLst>
                    <a:gs pos="0">
                      <a:schemeClr val="tx2"/>
                    </a:gs>
                    <a:gs pos="100000">
                      <a:schemeClr val="tx2"/>
                    </a:gs>
                  </a:gsLst>
                  <a:lin ang="5400000" scaled="0"/>
                </a:gradFill>
              </a:rPr>
              <a:t>Mapping Services</a:t>
            </a:r>
            <a:endParaRPr lang="en-US" sz="2000" dirty="0">
              <a:gradFill>
                <a:gsLst>
                  <a:gs pos="0">
                    <a:schemeClr val="tx2"/>
                  </a:gs>
                  <a:gs pos="100000">
                    <a:schemeClr val="tx2"/>
                  </a:gs>
                </a:gsLst>
                <a:lin ang="5400000" scaled="0"/>
              </a:gradFill>
            </a:endParaRPr>
          </a:p>
        </p:txBody>
      </p:sp>
      <p:pic>
        <p:nvPicPr>
          <p:cNvPr id="2" name="Picture 1"/>
          <p:cNvPicPr>
            <a:picLocks noChangeAspect="1"/>
          </p:cNvPicPr>
          <p:nvPr/>
        </p:nvPicPr>
        <p:blipFill>
          <a:blip r:embed="rId3"/>
          <a:stretch>
            <a:fillRect/>
          </a:stretch>
        </p:blipFill>
        <p:spPr>
          <a:xfrm>
            <a:off x="5961811" y="1446020"/>
            <a:ext cx="1867801" cy="2992168"/>
          </a:xfrm>
          <a:prstGeom prst="rect">
            <a:avLst/>
          </a:prstGeom>
        </p:spPr>
      </p:pic>
    </p:spTree>
    <p:extLst>
      <p:ext uri="{BB962C8B-B14F-4D97-AF65-F5344CB8AC3E}">
        <p14:creationId xmlns:p14="http://schemas.microsoft.com/office/powerpoint/2010/main" val="368554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Pictures and Lenses</a:t>
            </a:r>
          </a:p>
        </p:txBody>
      </p:sp>
      <p:sp>
        <p:nvSpPr>
          <p:cNvPr id="20" name="Rectangle 19"/>
          <p:cNvSpPr/>
          <p:nvPr/>
        </p:nvSpPr>
        <p:spPr>
          <a:xfrm>
            <a:off x="457200" y="1173261"/>
            <a:ext cx="1219200" cy="1219200"/>
          </a:xfrm>
          <a:prstGeom prst="rect">
            <a:avLst/>
          </a:prstGeom>
          <a:solidFill>
            <a:srgbClr val="7FBA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7</a:t>
            </a:r>
          </a:p>
        </p:txBody>
      </p:sp>
      <p:sp>
        <p:nvSpPr>
          <p:cNvPr id="22" name="Rectangle 21"/>
          <p:cNvSpPr/>
          <p:nvPr/>
        </p:nvSpPr>
        <p:spPr>
          <a:xfrm rot="16200000">
            <a:off x="7899095" y="2749698"/>
            <a:ext cx="1826240" cy="161924"/>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6" name="TextBox 15"/>
          <p:cNvSpPr txBox="1"/>
          <p:nvPr/>
        </p:nvSpPr>
        <p:spPr>
          <a:xfrm>
            <a:off x="2000102" y="1469131"/>
            <a:ext cx="3638697" cy="1338828"/>
          </a:xfrm>
          <a:prstGeom prst="rect">
            <a:avLst/>
          </a:prstGeom>
          <a:noFill/>
        </p:spPr>
        <p:txBody>
          <a:bodyPr wrap="square" lIns="0" tIns="0" rIns="0" bIns="0" rtlCol="0">
            <a:spAutoFit/>
          </a:bodyPr>
          <a:lstStyle/>
          <a:p>
            <a:pPr>
              <a:lnSpc>
                <a:spcPct val="90000"/>
              </a:lnSpc>
              <a:spcBef>
                <a:spcPts val="1800"/>
              </a:spcBef>
            </a:pPr>
            <a:r>
              <a:rPr lang="en-US" sz="2000" dirty="0">
                <a:gradFill>
                  <a:gsLst>
                    <a:gs pos="0">
                      <a:schemeClr val="tx2"/>
                    </a:gs>
                    <a:gs pos="100000">
                      <a:schemeClr val="tx2"/>
                    </a:gs>
                  </a:gsLst>
                  <a:lin ang="5400000" scaled="0"/>
                </a:gradFill>
              </a:rPr>
              <a:t>Lens apps integrate into </a:t>
            </a:r>
            <a:r>
              <a:rPr lang="en-US" sz="2000" dirty="0" smtClean="0">
                <a:gradFill>
                  <a:gsLst>
                    <a:gs pos="0">
                      <a:schemeClr val="tx2"/>
                    </a:gs>
                    <a:gs pos="100000">
                      <a:schemeClr val="tx2"/>
                    </a:gs>
                  </a:gsLst>
                  <a:lin ang="5400000" scaled="0"/>
                </a:gradFill>
              </a:rPr>
              <a:t/>
            </a:r>
            <a:br>
              <a:rPr lang="en-US" sz="2000" dirty="0" smtClean="0">
                <a:gradFill>
                  <a:gsLst>
                    <a:gs pos="0">
                      <a:schemeClr val="tx2"/>
                    </a:gs>
                    <a:gs pos="100000">
                      <a:schemeClr val="tx2"/>
                    </a:gs>
                  </a:gsLst>
                  <a:lin ang="5400000" scaled="0"/>
                </a:gradFill>
              </a:rPr>
            </a:br>
            <a:r>
              <a:rPr lang="en-US" sz="2000" dirty="0" smtClean="0">
                <a:gradFill>
                  <a:gsLst>
                    <a:gs pos="0">
                      <a:schemeClr val="tx2"/>
                    </a:gs>
                    <a:gs pos="100000">
                      <a:schemeClr val="tx2"/>
                    </a:gs>
                  </a:gsLst>
                  <a:lin ang="5400000" scaled="0"/>
                </a:gradFill>
              </a:rPr>
              <a:t>the camera</a:t>
            </a:r>
            <a:endParaRPr lang="en-US" sz="2000" dirty="0">
              <a:gradFill>
                <a:gsLst>
                  <a:gs pos="0">
                    <a:schemeClr val="tx2"/>
                  </a:gs>
                  <a:gs pos="100000">
                    <a:schemeClr val="tx2"/>
                  </a:gs>
                </a:gsLst>
                <a:lin ang="5400000" scaled="0"/>
              </a:gradFill>
            </a:endParaRPr>
          </a:p>
          <a:p>
            <a:pPr>
              <a:lnSpc>
                <a:spcPct val="90000"/>
              </a:lnSpc>
              <a:spcBef>
                <a:spcPts val="1800"/>
              </a:spcBef>
            </a:pPr>
            <a:r>
              <a:rPr lang="en-US" sz="2000" dirty="0">
                <a:gradFill>
                  <a:gsLst>
                    <a:gs pos="0">
                      <a:schemeClr val="tx2"/>
                    </a:gs>
                    <a:gs pos="100000">
                      <a:schemeClr val="tx2"/>
                    </a:gs>
                  </a:gsLst>
                  <a:lin ang="5400000" scaled="0"/>
                </a:gradFill>
              </a:rPr>
              <a:t>Auto-upload pictures </a:t>
            </a:r>
            <a:r>
              <a:rPr lang="en-US" sz="2000" dirty="0" smtClean="0">
                <a:gradFill>
                  <a:gsLst>
                    <a:gs pos="0">
                      <a:schemeClr val="tx2"/>
                    </a:gs>
                    <a:gs pos="100000">
                      <a:schemeClr val="tx2"/>
                    </a:gs>
                  </a:gsLst>
                  <a:lin ang="5400000" scaled="0"/>
                </a:gradFill>
              </a:rPr>
              <a:t/>
            </a:r>
            <a:br>
              <a:rPr lang="en-US" sz="2000" dirty="0" smtClean="0">
                <a:gradFill>
                  <a:gsLst>
                    <a:gs pos="0">
                      <a:schemeClr val="tx2"/>
                    </a:gs>
                    <a:gs pos="100000">
                      <a:schemeClr val="tx2"/>
                    </a:gs>
                  </a:gsLst>
                  <a:lin ang="5400000" scaled="0"/>
                </a:gradFill>
              </a:rPr>
            </a:br>
            <a:r>
              <a:rPr lang="en-US" sz="2000" dirty="0" smtClean="0">
                <a:gradFill>
                  <a:gsLst>
                    <a:gs pos="0">
                      <a:schemeClr val="tx2"/>
                    </a:gs>
                    <a:gs pos="100000">
                      <a:schemeClr val="tx2"/>
                    </a:gs>
                  </a:gsLst>
                  <a:lin ang="5400000" scaled="0"/>
                </a:gradFill>
              </a:rPr>
              <a:t>to web </a:t>
            </a:r>
            <a:r>
              <a:rPr lang="en-US" sz="2000" dirty="0">
                <a:gradFill>
                  <a:gsLst>
                    <a:gs pos="0">
                      <a:schemeClr val="tx2"/>
                    </a:gs>
                    <a:gs pos="100000">
                      <a:schemeClr val="tx2"/>
                    </a:gs>
                  </a:gsLst>
                  <a:lin ang="5400000" scaled="0"/>
                </a:gradFill>
              </a:rPr>
              <a:t>service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863" y="1917540"/>
            <a:ext cx="3297918" cy="1826240"/>
          </a:xfrm>
          <a:prstGeom prst="rect">
            <a:avLst/>
          </a:prstGeom>
        </p:spPr>
      </p:pic>
    </p:spTree>
    <p:extLst>
      <p:ext uri="{BB962C8B-B14F-4D97-AF65-F5344CB8AC3E}">
        <p14:creationId xmlns:p14="http://schemas.microsoft.com/office/powerpoint/2010/main" val="416539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Pictures and Lenses</a:t>
            </a:r>
          </a:p>
        </p:txBody>
      </p:sp>
      <p:sp>
        <p:nvSpPr>
          <p:cNvPr id="20" name="Rectangle 19"/>
          <p:cNvSpPr/>
          <p:nvPr/>
        </p:nvSpPr>
        <p:spPr>
          <a:xfrm>
            <a:off x="457200" y="1173261"/>
            <a:ext cx="1219200" cy="1219200"/>
          </a:xfrm>
          <a:prstGeom prst="rect">
            <a:avLst/>
          </a:prstGeom>
          <a:solidFill>
            <a:srgbClr val="7FBA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7</a:t>
            </a:r>
          </a:p>
        </p:txBody>
      </p:sp>
      <p:sp>
        <p:nvSpPr>
          <p:cNvPr id="22" name="Rectangle 21"/>
          <p:cNvSpPr/>
          <p:nvPr/>
        </p:nvSpPr>
        <p:spPr>
          <a:xfrm rot="16200000">
            <a:off x="7875700" y="2782546"/>
            <a:ext cx="1800456" cy="123824"/>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grpSp>
        <p:nvGrpSpPr>
          <p:cNvPr id="2" name="Group 1"/>
          <p:cNvGrpSpPr/>
          <p:nvPr/>
        </p:nvGrpSpPr>
        <p:grpSpPr>
          <a:xfrm>
            <a:off x="2432469" y="1944230"/>
            <a:ext cx="6145473" cy="1800456"/>
            <a:chOff x="611823" y="1980515"/>
            <a:chExt cx="7966120" cy="2333856"/>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23" y="1980515"/>
              <a:ext cx="3889760" cy="233385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183" y="1980515"/>
              <a:ext cx="3889760" cy="2333856"/>
            </a:xfrm>
            <a:prstGeom prst="rect">
              <a:avLst/>
            </a:prstGeom>
          </p:spPr>
        </p:pic>
      </p:grpSp>
    </p:spTree>
    <p:extLst>
      <p:ext uri="{BB962C8B-B14F-4D97-AF65-F5344CB8AC3E}">
        <p14:creationId xmlns:p14="http://schemas.microsoft.com/office/powerpoint/2010/main" val="298704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Pictures and Lenses</a:t>
            </a:r>
          </a:p>
        </p:txBody>
      </p:sp>
      <p:sp>
        <p:nvSpPr>
          <p:cNvPr id="20" name="Rectangle 19"/>
          <p:cNvSpPr/>
          <p:nvPr/>
        </p:nvSpPr>
        <p:spPr>
          <a:xfrm>
            <a:off x="457200" y="1173261"/>
            <a:ext cx="1219200" cy="1219200"/>
          </a:xfrm>
          <a:prstGeom prst="rect">
            <a:avLst/>
          </a:prstGeom>
          <a:solidFill>
            <a:srgbClr val="7FBA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7</a:t>
            </a:r>
          </a:p>
        </p:txBody>
      </p:sp>
      <p:sp>
        <p:nvSpPr>
          <p:cNvPr id="22" name="Rectangle 21"/>
          <p:cNvSpPr/>
          <p:nvPr/>
        </p:nvSpPr>
        <p:spPr>
          <a:xfrm rot="16200000">
            <a:off x="7699927" y="2494106"/>
            <a:ext cx="2173776" cy="12382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3" name="TextBox 12"/>
          <p:cNvSpPr txBox="1"/>
          <p:nvPr/>
        </p:nvSpPr>
        <p:spPr>
          <a:xfrm>
            <a:off x="2000102" y="1469131"/>
            <a:ext cx="3638697" cy="1292662"/>
          </a:xfrm>
          <a:prstGeom prst="rect">
            <a:avLst/>
          </a:prstGeom>
          <a:noFill/>
        </p:spPr>
        <p:txBody>
          <a:bodyPr wrap="square" lIns="0" tIns="0" rIns="0" bIns="0" rtlCol="0">
            <a:spAutoFit/>
          </a:bodyPr>
          <a:lstStyle/>
          <a:p>
            <a:pPr>
              <a:lnSpc>
                <a:spcPct val="90000"/>
              </a:lnSpc>
              <a:spcBef>
                <a:spcPts val="1800"/>
              </a:spcBef>
            </a:pPr>
            <a:r>
              <a:rPr lang="en-US" sz="2000" dirty="0" smtClean="0">
                <a:gradFill>
                  <a:gsLst>
                    <a:gs pos="0">
                      <a:schemeClr val="tx2"/>
                    </a:gs>
                    <a:gs pos="100000">
                      <a:schemeClr val="tx2"/>
                    </a:gs>
                  </a:gsLst>
                  <a:lin ang="5400000" scaled="0"/>
                </a:gradFill>
              </a:rPr>
              <a:t>Demo:</a:t>
            </a:r>
          </a:p>
          <a:p>
            <a:pPr>
              <a:lnSpc>
                <a:spcPct val="90000"/>
              </a:lnSpc>
              <a:spcBef>
                <a:spcPts val="1800"/>
              </a:spcBef>
            </a:pPr>
            <a:endParaRPr lang="en-US" sz="2000" dirty="0">
              <a:gradFill>
                <a:gsLst>
                  <a:gs pos="0">
                    <a:schemeClr val="tx2"/>
                  </a:gs>
                  <a:gs pos="100000">
                    <a:schemeClr val="tx2"/>
                  </a:gs>
                </a:gsLst>
                <a:lin ang="5400000" scaled="0"/>
              </a:gradFill>
            </a:endParaRPr>
          </a:p>
          <a:p>
            <a:pPr>
              <a:lnSpc>
                <a:spcPct val="90000"/>
              </a:lnSpc>
              <a:spcBef>
                <a:spcPts val="1800"/>
              </a:spcBef>
            </a:pPr>
            <a:r>
              <a:rPr lang="en-US" sz="2000" dirty="0" err="1" smtClean="0">
                <a:gradFill>
                  <a:gsLst>
                    <a:gs pos="0">
                      <a:schemeClr val="tx2"/>
                    </a:gs>
                    <a:gs pos="100000">
                      <a:schemeClr val="tx2"/>
                    </a:gs>
                  </a:gsLst>
                  <a:lin ang="5400000" scaled="0"/>
                </a:gradFill>
              </a:rPr>
              <a:t>Cinemagraph</a:t>
            </a:r>
            <a:endParaRPr lang="en-US" sz="2000" dirty="0">
              <a:gradFill>
                <a:gsLst>
                  <a:gs pos="0">
                    <a:schemeClr val="tx2"/>
                  </a:gs>
                  <a:gs pos="100000">
                    <a:schemeClr val="tx2"/>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551" y="1452158"/>
            <a:ext cx="3657600" cy="2190750"/>
          </a:xfrm>
          <a:prstGeom prst="rect">
            <a:avLst/>
          </a:prstGeom>
        </p:spPr>
      </p:pic>
    </p:spTree>
    <p:extLst>
      <p:ext uri="{BB962C8B-B14F-4D97-AF65-F5344CB8AC3E}">
        <p14:creationId xmlns:p14="http://schemas.microsoft.com/office/powerpoint/2010/main" val="397415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805713" y="1469132"/>
            <a:ext cx="3026229" cy="30981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a:xfrm>
            <a:off x="457200" y="401955"/>
            <a:ext cx="580568" cy="360548"/>
          </a:xfrm>
        </p:spPr>
        <p:txBody>
          <a:bodyPr/>
          <a:lstStyle/>
          <a:p>
            <a:r>
              <a:rPr lang="en-US" dirty="0" smtClean="0"/>
              <a:t>The</a:t>
            </a:r>
            <a:endParaRPr lang="en-US" dirty="0"/>
          </a:p>
        </p:txBody>
      </p:sp>
      <p:sp>
        <p:nvSpPr>
          <p:cNvPr id="20" name="Rectangle 19"/>
          <p:cNvSpPr/>
          <p:nvPr/>
        </p:nvSpPr>
        <p:spPr>
          <a:xfrm>
            <a:off x="457200" y="1173261"/>
            <a:ext cx="1219200" cy="1219200"/>
          </a:xfrm>
          <a:prstGeom prst="rect">
            <a:avLst/>
          </a:prstGeom>
          <a:solidFill>
            <a:srgbClr val="9B4F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8</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129" y="1284394"/>
            <a:ext cx="1619913" cy="3043122"/>
          </a:xfrm>
          <a:prstGeom prst="rect">
            <a:avLst/>
          </a:prstGeom>
          <a:noFill/>
          <a:ln>
            <a:noFill/>
          </a:ln>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203" y="1673226"/>
            <a:ext cx="1379764" cy="2299606"/>
          </a:xfrm>
          <a:prstGeom prst="rect">
            <a:avLst/>
          </a:prstGeom>
          <a:noFill/>
          <a:ln>
            <a:noFill/>
          </a:ln>
        </p:spPr>
      </p:pic>
      <p:sp>
        <p:nvSpPr>
          <p:cNvPr id="18" name="Title 7"/>
          <p:cNvSpPr txBox="1">
            <a:spLocks/>
          </p:cNvSpPr>
          <p:nvPr/>
        </p:nvSpPr>
        <p:spPr>
          <a:xfrm>
            <a:off x="1037768" y="403733"/>
            <a:ext cx="7649032" cy="38779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alpha val="99000"/>
                  </a:schemeClr>
                </a:solidFill>
                <a:latin typeface="+mj-lt"/>
                <a:ea typeface="+mj-ea"/>
                <a:cs typeface="+mj-cs"/>
              </a:defRPr>
            </a:lvl1pPr>
          </a:lstStyle>
          <a:p>
            <a:r>
              <a:rPr lang="en-US" dirty="0" smtClean="0"/>
              <a:t>Start Screen</a:t>
            </a:r>
            <a:endParaRPr lang="en-US" dirty="0"/>
          </a:p>
        </p:txBody>
      </p:sp>
      <p:sp>
        <p:nvSpPr>
          <p:cNvPr id="19" name="Title 7"/>
          <p:cNvSpPr txBox="1">
            <a:spLocks/>
          </p:cNvSpPr>
          <p:nvPr/>
        </p:nvSpPr>
        <p:spPr>
          <a:xfrm>
            <a:off x="514866" y="401955"/>
            <a:ext cx="580568" cy="360548"/>
          </a:xfrm>
          <a:prstGeom prst="rect">
            <a:avLst/>
          </a:prstGeom>
        </p:spPr>
        <p:txBody>
          <a:bodyPr vert="horz" wrap="square" lIns="0" tIns="0" rIns="0" bIns="0" rtlCol="0" anchor="t" anchorCtr="0">
            <a:spAutoFit/>
          </a:bodyPr>
          <a:lstStyle>
            <a:lvl1pPr algn="l" defTabSz="914400" rtl="0" eaLnBrk="1" latinLnBrk="0" hangingPunct="1">
              <a:lnSpc>
                <a:spcPct val="105000"/>
              </a:lnSpc>
              <a:spcBef>
                <a:spcPct val="0"/>
              </a:spcBef>
              <a:buNone/>
              <a:defRPr sz="2400" kern="1200" spc="0" baseline="0">
                <a:solidFill>
                  <a:schemeClr val="accent1">
                    <a:alpha val="99000"/>
                  </a:schemeClr>
                </a:solidFill>
                <a:latin typeface="+mj-lt"/>
                <a:ea typeface="+mj-ea"/>
                <a:cs typeface="+mj-cs"/>
              </a:defRPr>
            </a:lvl1pPr>
          </a:lstStyle>
          <a:p>
            <a:r>
              <a:rPr lang="en-US" dirty="0" smtClean="0"/>
              <a:t>My</a:t>
            </a:r>
            <a:endParaRPr lang="en-US" dirty="0"/>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552" t="-311" r="552" b="6365"/>
          <a:stretch/>
        </p:blipFill>
        <p:spPr>
          <a:xfrm>
            <a:off x="4559824" y="1673226"/>
            <a:ext cx="1379764" cy="2304414"/>
          </a:xfrm>
          <a:prstGeom prst="rect">
            <a:avLst/>
          </a:prstGeom>
        </p:spPr>
      </p:pic>
    </p:spTree>
    <p:extLst>
      <p:ext uri="{BB962C8B-B14F-4D97-AF65-F5344CB8AC3E}">
        <p14:creationId xmlns:p14="http://schemas.microsoft.com/office/powerpoint/2010/main" val="152600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805713" y="1469132"/>
            <a:ext cx="3026229" cy="30981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a:xfrm>
            <a:off x="457200" y="401955"/>
            <a:ext cx="3622964" cy="360548"/>
          </a:xfrm>
        </p:spPr>
        <p:txBody>
          <a:bodyPr/>
          <a:lstStyle/>
          <a:p>
            <a:r>
              <a:rPr lang="en-US" dirty="0" smtClean="0"/>
              <a:t>3 Tile Types</a:t>
            </a:r>
            <a:endParaRPr lang="en-US" dirty="0"/>
          </a:p>
        </p:txBody>
      </p:sp>
      <p:sp>
        <p:nvSpPr>
          <p:cNvPr id="20" name="Rectangle 19"/>
          <p:cNvSpPr/>
          <p:nvPr/>
        </p:nvSpPr>
        <p:spPr>
          <a:xfrm>
            <a:off x="457200" y="1173261"/>
            <a:ext cx="1219200" cy="1219200"/>
          </a:xfrm>
          <a:prstGeom prst="rect">
            <a:avLst/>
          </a:prstGeom>
          <a:solidFill>
            <a:srgbClr val="9B4F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8</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13" y="1337271"/>
            <a:ext cx="899517" cy="3018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480" y="1277955"/>
            <a:ext cx="881277" cy="88127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8006" y="1277955"/>
            <a:ext cx="906458" cy="2038122"/>
          </a:xfrm>
          <a:prstGeom prst="rect">
            <a:avLst/>
          </a:prstGeom>
        </p:spPr>
      </p:pic>
      <p:sp>
        <p:nvSpPr>
          <p:cNvPr id="17" name="TextBox 16"/>
          <p:cNvSpPr txBox="1"/>
          <p:nvPr/>
        </p:nvSpPr>
        <p:spPr>
          <a:xfrm>
            <a:off x="2026539" y="2291093"/>
            <a:ext cx="1201404" cy="276999"/>
          </a:xfrm>
          <a:prstGeom prst="rect">
            <a:avLst/>
          </a:prstGeom>
          <a:noFill/>
        </p:spPr>
        <p:txBody>
          <a:bodyPr wrap="square" lIns="0" tIns="0" rIns="0" bIns="0" rtlCol="0">
            <a:spAutoFit/>
          </a:bodyPr>
          <a:lstStyle/>
          <a:p>
            <a:pPr algn="ctr">
              <a:lnSpc>
                <a:spcPct val="90000"/>
              </a:lnSpc>
              <a:spcBef>
                <a:spcPts val="1800"/>
              </a:spcBef>
            </a:pPr>
            <a:r>
              <a:rPr lang="en-US" sz="2000" dirty="0" smtClean="0">
                <a:gradFill>
                  <a:gsLst>
                    <a:gs pos="0">
                      <a:schemeClr val="tx2"/>
                    </a:gs>
                    <a:gs pos="100000">
                      <a:schemeClr val="tx2"/>
                    </a:gs>
                  </a:gsLst>
                  <a:lin ang="5400000" scaled="0"/>
                </a:gradFill>
              </a:rPr>
              <a:t>Iconic</a:t>
            </a:r>
            <a:endParaRPr lang="en-US" sz="2000" dirty="0">
              <a:gradFill>
                <a:gsLst>
                  <a:gs pos="0">
                    <a:schemeClr val="tx2"/>
                  </a:gs>
                  <a:gs pos="100000">
                    <a:schemeClr val="tx2"/>
                  </a:gs>
                </a:gsLst>
                <a:lin ang="5400000" scaled="0"/>
              </a:gradFill>
            </a:endParaRPr>
          </a:p>
        </p:txBody>
      </p:sp>
      <p:sp>
        <p:nvSpPr>
          <p:cNvPr id="21" name="TextBox 20"/>
          <p:cNvSpPr txBox="1"/>
          <p:nvPr/>
        </p:nvSpPr>
        <p:spPr>
          <a:xfrm>
            <a:off x="3786043" y="3459613"/>
            <a:ext cx="1319393" cy="276999"/>
          </a:xfrm>
          <a:prstGeom prst="rect">
            <a:avLst/>
          </a:prstGeom>
          <a:noFill/>
        </p:spPr>
        <p:txBody>
          <a:bodyPr wrap="square" lIns="0" tIns="0" rIns="0" bIns="0" rtlCol="0">
            <a:spAutoFit/>
          </a:bodyPr>
          <a:lstStyle/>
          <a:p>
            <a:pPr algn="ctr">
              <a:lnSpc>
                <a:spcPct val="90000"/>
              </a:lnSpc>
              <a:spcBef>
                <a:spcPts val="1800"/>
              </a:spcBef>
            </a:pPr>
            <a:r>
              <a:rPr lang="en-US" sz="2000" dirty="0" smtClean="0">
                <a:gradFill>
                  <a:gsLst>
                    <a:gs pos="0">
                      <a:schemeClr val="tx2"/>
                    </a:gs>
                    <a:gs pos="100000">
                      <a:schemeClr val="tx2"/>
                    </a:gs>
                  </a:gsLst>
                  <a:lin ang="5400000" scaled="0"/>
                </a:gradFill>
              </a:rPr>
              <a:t>Flip</a:t>
            </a:r>
            <a:endParaRPr lang="en-US" sz="2000" dirty="0">
              <a:gradFill>
                <a:gsLst>
                  <a:gs pos="0">
                    <a:schemeClr val="tx2"/>
                  </a:gs>
                  <a:gs pos="100000">
                    <a:schemeClr val="tx2"/>
                  </a:gs>
                </a:gsLst>
                <a:lin ang="5400000" scaled="0"/>
              </a:gradFill>
            </a:endParaRPr>
          </a:p>
        </p:txBody>
      </p:sp>
      <p:sp>
        <p:nvSpPr>
          <p:cNvPr id="22" name="TextBox 21"/>
          <p:cNvSpPr txBox="1"/>
          <p:nvPr/>
        </p:nvSpPr>
        <p:spPr>
          <a:xfrm>
            <a:off x="5595774" y="4602660"/>
            <a:ext cx="1319393" cy="276999"/>
          </a:xfrm>
          <a:prstGeom prst="rect">
            <a:avLst/>
          </a:prstGeom>
          <a:noFill/>
        </p:spPr>
        <p:txBody>
          <a:bodyPr wrap="square" lIns="0" tIns="0" rIns="0" bIns="0" rtlCol="0">
            <a:spAutoFit/>
          </a:bodyPr>
          <a:lstStyle/>
          <a:p>
            <a:pPr algn="ctr">
              <a:lnSpc>
                <a:spcPct val="90000"/>
              </a:lnSpc>
              <a:spcBef>
                <a:spcPts val="1800"/>
              </a:spcBef>
            </a:pPr>
            <a:r>
              <a:rPr lang="en-US" sz="2000" dirty="0" smtClean="0">
                <a:gradFill>
                  <a:gsLst>
                    <a:gs pos="0">
                      <a:schemeClr val="tx2"/>
                    </a:gs>
                    <a:gs pos="100000">
                      <a:schemeClr val="tx2"/>
                    </a:gs>
                  </a:gsLst>
                  <a:lin ang="5400000" scaled="0"/>
                </a:gradFill>
              </a:rPr>
              <a:t>Cycle</a:t>
            </a:r>
            <a:endParaRPr lang="en-US" sz="2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291699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805713" y="1469132"/>
            <a:ext cx="3026229" cy="30981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a:xfrm>
            <a:off x="457200" y="401955"/>
            <a:ext cx="3622964" cy="387798"/>
          </a:xfrm>
        </p:spPr>
        <p:txBody>
          <a:bodyPr/>
          <a:lstStyle/>
          <a:p>
            <a:r>
              <a:rPr lang="en-US" dirty="0" smtClean="0"/>
              <a:t>3 Tile Sizes</a:t>
            </a:r>
            <a:endParaRPr lang="en-US" dirty="0"/>
          </a:p>
        </p:txBody>
      </p:sp>
      <p:sp>
        <p:nvSpPr>
          <p:cNvPr id="20" name="Rectangle 19"/>
          <p:cNvSpPr/>
          <p:nvPr/>
        </p:nvSpPr>
        <p:spPr>
          <a:xfrm>
            <a:off x="457200" y="1173261"/>
            <a:ext cx="1219200" cy="1219200"/>
          </a:xfrm>
          <a:prstGeom prst="rect">
            <a:avLst/>
          </a:prstGeom>
          <a:solidFill>
            <a:srgbClr val="9B4F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8</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853" y="2043955"/>
            <a:ext cx="5276850" cy="1524000"/>
          </a:xfrm>
          <a:prstGeom prst="rect">
            <a:avLst/>
          </a:prstGeom>
        </p:spPr>
      </p:pic>
      <p:sp>
        <p:nvSpPr>
          <p:cNvPr id="18" name="TextBox 17"/>
          <p:cNvSpPr txBox="1"/>
          <p:nvPr/>
        </p:nvSpPr>
        <p:spPr>
          <a:xfrm>
            <a:off x="1938950" y="1721801"/>
            <a:ext cx="1201404" cy="276999"/>
          </a:xfrm>
          <a:prstGeom prst="rect">
            <a:avLst/>
          </a:prstGeom>
          <a:noFill/>
        </p:spPr>
        <p:txBody>
          <a:bodyPr wrap="square" lIns="0" tIns="0" rIns="0" bIns="0" rtlCol="0">
            <a:spAutoFit/>
          </a:bodyPr>
          <a:lstStyle/>
          <a:p>
            <a:pPr algn="ctr">
              <a:lnSpc>
                <a:spcPct val="90000"/>
              </a:lnSpc>
              <a:spcBef>
                <a:spcPts val="1800"/>
              </a:spcBef>
            </a:pPr>
            <a:r>
              <a:rPr lang="en-US" sz="2000" dirty="0" smtClean="0">
                <a:gradFill>
                  <a:gsLst>
                    <a:gs pos="0">
                      <a:schemeClr val="tx2"/>
                    </a:gs>
                    <a:gs pos="100000">
                      <a:schemeClr val="tx2"/>
                    </a:gs>
                  </a:gsLst>
                  <a:lin ang="5400000" scaled="0"/>
                </a:gradFill>
              </a:rPr>
              <a:t>Small</a:t>
            </a:r>
            <a:endParaRPr lang="en-US" sz="2000" dirty="0">
              <a:gradFill>
                <a:gsLst>
                  <a:gs pos="0">
                    <a:schemeClr val="tx2"/>
                  </a:gs>
                  <a:gs pos="100000">
                    <a:schemeClr val="tx2"/>
                  </a:gs>
                </a:gsLst>
                <a:lin ang="5400000" scaled="0"/>
              </a:gradFill>
            </a:endParaRPr>
          </a:p>
        </p:txBody>
      </p:sp>
      <p:sp>
        <p:nvSpPr>
          <p:cNvPr id="19" name="TextBox 18"/>
          <p:cNvSpPr txBox="1"/>
          <p:nvPr/>
        </p:nvSpPr>
        <p:spPr>
          <a:xfrm>
            <a:off x="3005761" y="3624005"/>
            <a:ext cx="1335998" cy="280291"/>
          </a:xfrm>
          <a:prstGeom prst="rect">
            <a:avLst/>
          </a:prstGeom>
          <a:noFill/>
        </p:spPr>
        <p:txBody>
          <a:bodyPr wrap="square" lIns="0" tIns="0" rIns="0" bIns="0" rtlCol="0">
            <a:spAutoFit/>
          </a:bodyPr>
          <a:lstStyle/>
          <a:p>
            <a:pPr algn="ctr">
              <a:lnSpc>
                <a:spcPct val="90000"/>
              </a:lnSpc>
              <a:spcBef>
                <a:spcPts val="1800"/>
              </a:spcBef>
            </a:pPr>
            <a:r>
              <a:rPr lang="en-US" sz="2000" dirty="0" smtClean="0">
                <a:gradFill>
                  <a:gsLst>
                    <a:gs pos="0">
                      <a:schemeClr val="tx2"/>
                    </a:gs>
                    <a:gs pos="100000">
                      <a:schemeClr val="tx2"/>
                    </a:gs>
                  </a:gsLst>
                  <a:lin ang="5400000" scaled="0"/>
                </a:gradFill>
              </a:rPr>
              <a:t>Medium</a:t>
            </a:r>
            <a:endParaRPr lang="en-US" sz="2000" dirty="0">
              <a:gradFill>
                <a:gsLst>
                  <a:gs pos="0">
                    <a:schemeClr val="tx2"/>
                  </a:gs>
                  <a:gs pos="100000">
                    <a:schemeClr val="tx2"/>
                  </a:gs>
                </a:gsLst>
                <a:lin ang="5400000" scaled="0"/>
              </a:gradFill>
            </a:endParaRPr>
          </a:p>
        </p:txBody>
      </p:sp>
      <p:sp>
        <p:nvSpPr>
          <p:cNvPr id="23" name="TextBox 22"/>
          <p:cNvSpPr txBox="1"/>
          <p:nvPr/>
        </p:nvSpPr>
        <p:spPr>
          <a:xfrm>
            <a:off x="4494881" y="1715012"/>
            <a:ext cx="2774785" cy="280291"/>
          </a:xfrm>
          <a:prstGeom prst="rect">
            <a:avLst/>
          </a:prstGeom>
          <a:noFill/>
        </p:spPr>
        <p:txBody>
          <a:bodyPr wrap="square" lIns="0" tIns="0" rIns="0" bIns="0" rtlCol="0">
            <a:spAutoFit/>
          </a:bodyPr>
          <a:lstStyle/>
          <a:p>
            <a:pPr algn="ctr">
              <a:lnSpc>
                <a:spcPct val="90000"/>
              </a:lnSpc>
              <a:spcBef>
                <a:spcPts val="1800"/>
              </a:spcBef>
            </a:pPr>
            <a:r>
              <a:rPr lang="en-US" sz="2000" dirty="0" smtClean="0">
                <a:gradFill>
                  <a:gsLst>
                    <a:gs pos="0">
                      <a:schemeClr val="tx2"/>
                    </a:gs>
                    <a:gs pos="100000">
                      <a:schemeClr val="tx2"/>
                    </a:gs>
                  </a:gsLst>
                  <a:lin ang="5400000" scaled="0"/>
                </a:gradFill>
              </a:rPr>
              <a:t>Wide</a:t>
            </a:r>
            <a:endParaRPr lang="en-US" sz="2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126202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782710" y="1184147"/>
            <a:ext cx="2049232" cy="33830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smtClean="0">
              <a:solidFill>
                <a:schemeClr val="tx2"/>
              </a:solidFill>
            </a:endParaRPr>
          </a:p>
        </p:txBody>
      </p:sp>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a:xfrm>
            <a:off x="457200" y="401955"/>
            <a:ext cx="3622964" cy="360548"/>
          </a:xfrm>
        </p:spPr>
        <p:txBody>
          <a:bodyPr/>
          <a:lstStyle/>
          <a:p>
            <a:r>
              <a:rPr lang="en-US" dirty="0" smtClean="0"/>
              <a:t>Lock Screen Access</a:t>
            </a:r>
            <a:endParaRPr lang="en-US" dirty="0"/>
          </a:p>
        </p:txBody>
      </p:sp>
      <p:sp>
        <p:nvSpPr>
          <p:cNvPr id="20" name="Rectangle 19"/>
          <p:cNvSpPr/>
          <p:nvPr/>
        </p:nvSpPr>
        <p:spPr>
          <a:xfrm>
            <a:off x="457200" y="1173261"/>
            <a:ext cx="1219200" cy="1219200"/>
          </a:xfrm>
          <a:prstGeom prst="rect">
            <a:avLst/>
          </a:prstGeom>
          <a:solidFill>
            <a:srgbClr val="9B4F9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8</a:t>
            </a:r>
          </a:p>
        </p:txBody>
      </p:sp>
      <p:sp>
        <p:nvSpPr>
          <p:cNvPr id="18" name="TextBox 17"/>
          <p:cNvSpPr txBox="1"/>
          <p:nvPr/>
        </p:nvSpPr>
        <p:spPr>
          <a:xfrm>
            <a:off x="2243226" y="2085541"/>
            <a:ext cx="3013703" cy="276999"/>
          </a:xfrm>
          <a:prstGeom prst="rect">
            <a:avLst/>
          </a:prstGeom>
          <a:noFill/>
        </p:spPr>
        <p:txBody>
          <a:bodyPr wrap="square" lIns="0" tIns="0" rIns="0" bIns="0" rtlCol="0">
            <a:spAutoFit/>
          </a:bodyPr>
          <a:lstStyle/>
          <a:p>
            <a:pPr>
              <a:lnSpc>
                <a:spcPct val="90000"/>
              </a:lnSpc>
              <a:spcBef>
                <a:spcPts val="1800"/>
              </a:spcBef>
            </a:pPr>
            <a:r>
              <a:rPr lang="en-US" sz="2000" dirty="0" smtClean="0">
                <a:gradFill>
                  <a:gsLst>
                    <a:gs pos="0">
                      <a:schemeClr val="tx2"/>
                    </a:gs>
                    <a:gs pos="100000">
                      <a:schemeClr val="tx2"/>
                    </a:gs>
                  </a:gsLst>
                  <a:lin ang="5400000" scaled="0"/>
                </a:gradFill>
              </a:rPr>
              <a:t>Lock Screen Backgrounds</a:t>
            </a:r>
            <a:endParaRPr lang="en-US" sz="2000" dirty="0">
              <a:gradFill>
                <a:gsLst>
                  <a:gs pos="0">
                    <a:schemeClr val="tx2"/>
                  </a:gs>
                  <a:gs pos="100000">
                    <a:schemeClr val="tx2"/>
                  </a:gs>
                </a:gsLst>
                <a:lin ang="5400000" scaled="0"/>
              </a:gradFill>
            </a:endParaRPr>
          </a:p>
        </p:txBody>
      </p:sp>
      <p:pic>
        <p:nvPicPr>
          <p:cNvPr id="2" name="Picture 1"/>
          <p:cNvPicPr>
            <a:picLocks noChangeAspect="1"/>
          </p:cNvPicPr>
          <p:nvPr/>
        </p:nvPicPr>
        <p:blipFill>
          <a:blip r:embed="rId3"/>
          <a:stretch>
            <a:fillRect/>
          </a:stretch>
        </p:blipFill>
        <p:spPr>
          <a:xfrm>
            <a:off x="6782710" y="1184147"/>
            <a:ext cx="1932565" cy="3257204"/>
          </a:xfrm>
          <a:prstGeom prst="rect">
            <a:avLst/>
          </a:prstGeom>
        </p:spPr>
      </p:pic>
      <p:sp>
        <p:nvSpPr>
          <p:cNvPr id="15" name="TextBox 14"/>
          <p:cNvSpPr txBox="1"/>
          <p:nvPr/>
        </p:nvSpPr>
        <p:spPr>
          <a:xfrm>
            <a:off x="2243226" y="3604394"/>
            <a:ext cx="3013703" cy="277002"/>
          </a:xfrm>
          <a:prstGeom prst="rect">
            <a:avLst/>
          </a:prstGeom>
          <a:noFill/>
        </p:spPr>
        <p:txBody>
          <a:bodyPr wrap="square" lIns="0" tIns="0" rIns="0" bIns="0" rtlCol="0">
            <a:spAutoFit/>
          </a:bodyPr>
          <a:lstStyle/>
          <a:p>
            <a:pPr>
              <a:lnSpc>
                <a:spcPct val="90000"/>
              </a:lnSpc>
              <a:spcBef>
                <a:spcPts val="1800"/>
              </a:spcBef>
            </a:pPr>
            <a:r>
              <a:rPr lang="en-US" sz="2000" dirty="0" smtClean="0">
                <a:gradFill>
                  <a:gsLst>
                    <a:gs pos="0">
                      <a:schemeClr val="tx2"/>
                    </a:gs>
                    <a:gs pos="100000">
                      <a:schemeClr val="tx2"/>
                    </a:gs>
                  </a:gsLst>
                  <a:lin ang="5400000" scaled="0"/>
                </a:gradFill>
              </a:rPr>
              <a:t>Lock Screen Text</a:t>
            </a:r>
            <a:endParaRPr lang="en-US" sz="2000" dirty="0">
              <a:gradFill>
                <a:gsLst>
                  <a:gs pos="0">
                    <a:schemeClr val="tx2"/>
                  </a:gs>
                  <a:gs pos="100000">
                    <a:schemeClr val="tx2"/>
                  </a:gs>
                </a:gsLst>
                <a:lin ang="5400000" scaled="0"/>
              </a:gradFill>
            </a:endParaRPr>
          </a:p>
        </p:txBody>
      </p:sp>
      <p:sp>
        <p:nvSpPr>
          <p:cNvPr id="16" name="TextBox 15"/>
          <p:cNvSpPr txBox="1"/>
          <p:nvPr/>
        </p:nvSpPr>
        <p:spPr>
          <a:xfrm>
            <a:off x="2243226" y="4082378"/>
            <a:ext cx="3013703" cy="277002"/>
          </a:xfrm>
          <a:prstGeom prst="rect">
            <a:avLst/>
          </a:prstGeom>
          <a:noFill/>
        </p:spPr>
        <p:txBody>
          <a:bodyPr wrap="square" lIns="0" tIns="0" rIns="0" bIns="0" rtlCol="0">
            <a:spAutoFit/>
          </a:bodyPr>
          <a:lstStyle/>
          <a:p>
            <a:pPr>
              <a:lnSpc>
                <a:spcPct val="90000"/>
              </a:lnSpc>
              <a:spcBef>
                <a:spcPts val="1800"/>
              </a:spcBef>
            </a:pPr>
            <a:r>
              <a:rPr lang="en-US" sz="2000" dirty="0" smtClean="0">
                <a:gradFill>
                  <a:gsLst>
                    <a:gs pos="0">
                      <a:schemeClr val="tx2"/>
                    </a:gs>
                    <a:gs pos="100000">
                      <a:schemeClr val="tx2"/>
                    </a:gs>
                  </a:gsLst>
                  <a:lin ang="5400000" scaled="0"/>
                </a:gradFill>
              </a:rPr>
              <a:t>Lock Screen Notifications</a:t>
            </a:r>
            <a:endParaRPr lang="en-US" sz="2000" dirty="0">
              <a:gradFill>
                <a:gsLst>
                  <a:gs pos="0">
                    <a:schemeClr val="tx2"/>
                  </a:gs>
                  <a:gs pos="100000">
                    <a:schemeClr val="tx2"/>
                  </a:gs>
                </a:gsLst>
                <a:lin ang="5400000" scaled="0"/>
              </a:gradFill>
            </a:endParaRPr>
          </a:p>
        </p:txBody>
      </p:sp>
      <p:cxnSp>
        <p:nvCxnSpPr>
          <p:cNvPr id="7" name="Straight Arrow Connector 6"/>
          <p:cNvCxnSpPr>
            <a:stCxn id="18" idx="3"/>
          </p:cNvCxnSpPr>
          <p:nvPr/>
        </p:nvCxnSpPr>
        <p:spPr>
          <a:xfrm>
            <a:off x="5256929" y="2224041"/>
            <a:ext cx="15475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29334" y="3742895"/>
            <a:ext cx="257514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62958" y="4220879"/>
            <a:ext cx="23373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0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57200" y="1173261"/>
            <a:ext cx="8267700" cy="32653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 name="Title 7"/>
          <p:cNvSpPr>
            <a:spLocks noGrp="1"/>
          </p:cNvSpPr>
          <p:nvPr>
            <p:ph type="title"/>
          </p:nvPr>
        </p:nvSpPr>
        <p:spPr>
          <a:xfrm>
            <a:off x="457200" y="401955"/>
            <a:ext cx="8229600" cy="387798"/>
          </a:xfrm>
        </p:spPr>
        <p:txBody>
          <a:bodyPr/>
          <a:lstStyle/>
          <a:p>
            <a:r>
              <a:rPr lang="en-US" dirty="0"/>
              <a:t>M</a:t>
            </a:r>
            <a:r>
              <a:rPr lang="en-US" dirty="0" smtClean="0"/>
              <a:t>ore than an app</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18616"/>
          <a:stretch/>
        </p:blipFill>
        <p:spPr>
          <a:xfrm>
            <a:off x="633046" y="1216455"/>
            <a:ext cx="7723163" cy="3067260"/>
          </a:xfrm>
          <a:prstGeom prst="rect">
            <a:avLst/>
          </a:prstGeom>
        </p:spPr>
      </p:pic>
      <p:sp>
        <p:nvSpPr>
          <p:cNvPr id="24" name="Rectangle 23"/>
          <p:cNvSpPr/>
          <p:nvPr/>
        </p:nvSpPr>
        <p:spPr>
          <a:xfrm>
            <a:off x="457200" y="1173261"/>
            <a:ext cx="1005840" cy="1005840"/>
          </a:xfrm>
          <a:prstGeom prst="rect">
            <a:avLst/>
          </a:prstGeom>
          <a:solidFill>
            <a:srgbClr val="BAD8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9600" dirty="0" smtClean="0">
              <a:solidFill>
                <a:schemeClr val="bg1">
                  <a:alpha val="99000"/>
                </a:schemeClr>
              </a:solidFill>
              <a:latin typeface="Segoe UI Light" pitchFamily="34" charset="0"/>
            </a:endParaRPr>
          </a:p>
        </p:txBody>
      </p:sp>
      <p:sp>
        <p:nvSpPr>
          <p:cNvPr id="25" name="Rectangle 24"/>
          <p:cNvSpPr/>
          <p:nvPr/>
        </p:nvSpPr>
        <p:spPr>
          <a:xfrm>
            <a:off x="8468751" y="1173042"/>
            <a:ext cx="261424" cy="3265608"/>
          </a:xfrm>
          <a:prstGeom prst="rect">
            <a:avLst/>
          </a:prstGeom>
          <a:solidFill>
            <a:srgbClr val="BAD8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sz="9600" dirty="0" smtClean="0">
              <a:solidFill>
                <a:schemeClr val="bg1">
                  <a:alpha val="99000"/>
                </a:schemeClr>
              </a:solidFill>
              <a:latin typeface="Segoe UI Light" pitchFamily="34" charset="0"/>
            </a:endParaRPr>
          </a:p>
        </p:txBody>
      </p:sp>
    </p:spTree>
    <p:extLst>
      <p:ext uri="{BB962C8B-B14F-4D97-AF65-F5344CB8AC3E}">
        <p14:creationId xmlns:p14="http://schemas.microsoft.com/office/powerpoint/2010/main" val="371201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p:cNvSpPr/>
          <p:nvPr/>
        </p:nvSpPr>
        <p:spPr>
          <a:xfrm>
            <a:off x="0" y="0"/>
            <a:ext cx="9144000" cy="5143500"/>
          </a:xfrm>
          <a:prstGeom prst="rect">
            <a:avLst/>
          </a:prstGeom>
          <a:solidFill>
            <a:srgbClr val="22BDEF"/>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latin typeface="Segoe UI Light" pitchFamily="34" charset="0"/>
            </a:endParaRPr>
          </a:p>
        </p:txBody>
      </p:sp>
      <p:sp>
        <p:nvSpPr>
          <p:cNvPr id="21" name="Rectangle 20"/>
          <p:cNvSpPr/>
          <p:nvPr/>
        </p:nvSpPr>
        <p:spPr>
          <a:xfrm>
            <a:off x="0" y="841829"/>
            <a:ext cx="9144000" cy="36665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7" name="Text Placeholder 6"/>
          <p:cNvSpPr>
            <a:spLocks noGrp="1"/>
          </p:cNvSpPr>
          <p:nvPr>
            <p:ph type="body" sz="quarter" idx="17"/>
          </p:nvPr>
        </p:nvSpPr>
        <p:spPr/>
        <p:txBody>
          <a:bodyPr/>
          <a:lstStyle/>
          <a:p>
            <a:endParaRPr lang="en-US"/>
          </a:p>
        </p:txBody>
      </p:sp>
      <p:sp>
        <p:nvSpPr>
          <p:cNvPr id="3" name="Title 2"/>
          <p:cNvSpPr>
            <a:spLocks noGrp="1"/>
          </p:cNvSpPr>
          <p:nvPr>
            <p:ph type="title"/>
          </p:nvPr>
        </p:nvSpPr>
        <p:spPr>
          <a:xfrm>
            <a:off x="457200" y="401955"/>
            <a:ext cx="8229600" cy="360548"/>
          </a:xfrm>
        </p:spPr>
        <p:txBody>
          <a:bodyPr/>
          <a:lstStyle/>
          <a:p>
            <a:r>
              <a:rPr lang="en-US" dirty="0" smtClean="0">
                <a:gradFill>
                  <a:gsLst>
                    <a:gs pos="0">
                      <a:schemeClr val="bg1"/>
                    </a:gs>
                    <a:gs pos="100000">
                      <a:schemeClr val="bg1"/>
                    </a:gs>
                  </a:gsLst>
                  <a:lin ang="5400000" scaled="0"/>
                </a:gradFill>
              </a:rPr>
              <a:t>Company </a:t>
            </a:r>
            <a:r>
              <a:rPr lang="en-US" dirty="0">
                <a:gradFill>
                  <a:gsLst>
                    <a:gs pos="0">
                      <a:schemeClr val="bg1"/>
                    </a:gs>
                    <a:gs pos="100000">
                      <a:schemeClr val="bg1"/>
                    </a:gs>
                  </a:gsLst>
                  <a:lin ang="5400000" scaled="0"/>
                </a:gradFill>
              </a:rPr>
              <a:t>hub</a:t>
            </a:r>
          </a:p>
        </p:txBody>
      </p:sp>
      <p:grpSp>
        <p:nvGrpSpPr>
          <p:cNvPr id="8" name="Group 7"/>
          <p:cNvGrpSpPr/>
          <p:nvPr/>
        </p:nvGrpSpPr>
        <p:grpSpPr>
          <a:xfrm>
            <a:off x="1039749" y="333440"/>
            <a:ext cx="8104251" cy="4599636"/>
            <a:chOff x="495463" y="340697"/>
            <a:chExt cx="8777831" cy="4981932"/>
          </a:xfrm>
        </p:grpSpPr>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49" y="340697"/>
              <a:ext cx="8635345" cy="498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463" y="1006648"/>
              <a:ext cx="2072477" cy="3742583"/>
            </a:xfrm>
            <a:prstGeom prst="rect">
              <a:avLst/>
            </a:prstGeom>
          </p:spPr>
        </p:pic>
      </p:grpSp>
    </p:spTree>
    <p:extLst>
      <p:ext uri="{BB962C8B-B14F-4D97-AF65-F5344CB8AC3E}">
        <p14:creationId xmlns:p14="http://schemas.microsoft.com/office/powerpoint/2010/main" val="381485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all background tiles"/>
          <p:cNvPicPr>
            <a:picLocks noChangeAspect="1" noChangeArrowheads="1"/>
          </p:cNvPicPr>
          <p:nvPr/>
        </p:nvPicPr>
        <p:blipFill rotWithShape="1">
          <a:blip r:embed="rId3">
            <a:extLst>
              <a:ext uri="{28A0092B-C50C-407E-A947-70E740481C1C}">
                <a14:useLocalDpi xmlns:a14="http://schemas.microsoft.com/office/drawing/2010/main" val="0"/>
              </a:ext>
            </a:extLst>
          </a:blip>
          <a:srcRect r="-328"/>
          <a:stretch/>
        </p:blipFill>
        <p:spPr bwMode="auto">
          <a:xfrm>
            <a:off x="-3571" y="0"/>
            <a:ext cx="9146381"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mall white rectangle"/>
          <p:cNvSpPr/>
          <p:nvPr/>
        </p:nvSpPr>
        <p:spPr bwMode="auto">
          <a:xfrm>
            <a:off x="4028536" y="2152532"/>
            <a:ext cx="1078097" cy="825524"/>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68507" tIns="34252" rIns="68507" bIns="34252" numCol="1" rtlCol="0" anchor="ctr" anchorCtr="0" compatLnSpc="1">
            <a:prstTxWarp prst="textNoShape">
              <a:avLst/>
            </a:prstTxWarp>
          </a:bodyPr>
          <a:lstStyle/>
          <a:p>
            <a:pPr algn="ctr" defTabSz="684904"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50" name="Group 149"/>
          <p:cNvGrpSpPr/>
          <p:nvPr/>
        </p:nvGrpSpPr>
        <p:grpSpPr>
          <a:xfrm>
            <a:off x="1228024" y="63431"/>
            <a:ext cx="6682280" cy="5016651"/>
            <a:chOff x="1635777" y="84575"/>
            <a:chExt cx="8909707" cy="6688868"/>
          </a:xfrm>
        </p:grpSpPr>
        <p:pic>
          <p:nvPicPr>
            <p:cNvPr id="15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635777" y="2866042"/>
              <a:ext cx="1125929" cy="1125927"/>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19" descr="\\SFP\Work\White_Whale\2-20365_Lees_Holland\art\AppTiles\ebay-radio-windows-phone-7-wp7-app-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2390" y="84575"/>
              <a:ext cx="1125926" cy="11259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3" name="Picture 20" descr="\\SFP\Work\White_Whale\2-20365_Lees_Holland\art\AppTiles\fandango-radio-windows-phone-7-wp7-app-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5866" y="84575"/>
              <a:ext cx="1125927" cy="11259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4" name="Picture 24" descr="\\SFP\Work\White_Whale\2-20365_Lees_Holland\art\AppTiles\imdb-windows-phone-7-wp7-app-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4336" y="84575"/>
              <a:ext cx="1125928" cy="11259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5" name="Picture 27"/>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23120" y="5646301"/>
              <a:ext cx="1125927" cy="112592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6" name="Picture 36" descr="\\SFP\Work\White_Whale\2-20365_Lees_Holland\art\AppTiles\twitter-windows-phone-wp7-app-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9634" y="2864486"/>
              <a:ext cx="1127487" cy="112748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7" name="Picture 38" descr="\\SFP\Work\White_Whale\2-20365_Lees_Holland\art\AppTiles\yelp-windows-phone-7-wp7-app-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0134" y="5647516"/>
              <a:ext cx="1124712" cy="112471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8" name="Picture 39"/>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5523600" y="5648730"/>
              <a:ext cx="1124712" cy="112471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9"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1660" y="84575"/>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30132" y="2867261"/>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6994" y="84575"/>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0128" y="1476526"/>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1660" y="2870102"/>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24336" y="2867257"/>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5"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36995" y="1475309"/>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30128" y="4257994"/>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15860" y="4257994"/>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15860" y="2867261"/>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20771" y="84575"/>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20771" y="1475879"/>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1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23598" y="1476525"/>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20771" y="4256058"/>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 name="Picture 1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21660" y="4262261"/>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 name="Picture 1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36994" y="4257998"/>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5" name="Picture 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523598" y="4257994"/>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6" name="Picture 28" descr="\\SFP\Work\White_Whale\2-20365_Lees_Holland\art\AppTiles\netflix-windows-phone-wp7-app-logo.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28915" y="84575"/>
              <a:ext cx="1124712" cy="112471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77" name="Picture 2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15866" y="5648730"/>
              <a:ext cx="1124712"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 name="Picture 2" descr="Photosynth">
              <a:hlinkClick r:id="rId31" tooltip="Photosynth"/>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124336" y="4257997"/>
              <a:ext cx="1124712" cy="112471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a:hlinkClick r:id="rId33" tooltip="Angry Birds"/>
            </p:cNvPr>
            <p:cNvPicPr>
              <a:picLocks noChangeAspect="1" noChangeArrowheads="1"/>
            </p:cNvPicPr>
            <p:nvPr/>
          </p:nvPicPr>
          <p:blipFill>
            <a:blip r:embed="rId34">
              <a:extLst>
                <a:ext uri="{28A0092B-C50C-407E-A947-70E740481C1C}">
                  <a14:useLocalDpi xmlns:a14="http://schemas.microsoft.com/office/drawing/2010/main" val="0"/>
                </a:ext>
              </a:extLst>
            </a:blip>
            <a:stretch>
              <a:fillRect/>
            </a:stretch>
          </p:blipFill>
          <p:spPr bwMode="auto">
            <a:xfrm>
              <a:off x="6815864" y="1482447"/>
              <a:ext cx="1124712" cy="111287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6" descr="AccuWeather.com">
              <a:hlinkClick r:id="rId35" tooltip="AccuWeather.com"/>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124336" y="1476524"/>
              <a:ext cx="1124712" cy="112471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8" descr="Fruit Ninja">
              <a:hlinkClick r:id="rId37" tooltip="Fruit Ninja"/>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921660" y="1477947"/>
              <a:ext cx="1124712" cy="1124712"/>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2" descr="MONOPOLY">
              <a:hlinkClick r:id="rId39" tooltip="MONOPOLY"/>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9420771" y="2865965"/>
              <a:ext cx="1124712" cy="1124712"/>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14" descr="Splinter Cell Conviction™">
              <a:hlinkClick r:id="rId41" tooltip="Splinter Cell Conviction™"/>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420772" y="5646141"/>
              <a:ext cx="1124712" cy="1124712"/>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6" descr="Need for Speed™ Undercover">
              <a:hlinkClick r:id="rId43" tooltip="Need for Speed™ Undercover"/>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636994" y="5648731"/>
              <a:ext cx="1124712" cy="1124712"/>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18" descr="Flixster">
              <a:hlinkClick r:id="rId45" tooltip="Flixster"/>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921660" y="5648730"/>
              <a:ext cx="1124712" cy="1124712"/>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Rectangle 39"/>
          <p:cNvSpPr/>
          <p:nvPr/>
        </p:nvSpPr>
        <p:spPr bwMode="auto">
          <a:xfrm>
            <a:off x="4212" y="2001932"/>
            <a:ext cx="9138599" cy="1149723"/>
          </a:xfrm>
          <a:prstGeom prst="rect">
            <a:avLst/>
          </a:prstGeom>
          <a:solidFill>
            <a:schemeClr val="accent1"/>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square" lIns="68507" tIns="34252" rIns="68507" bIns="34252" numCol="1" rtlCol="0" anchor="ctr" anchorCtr="0" compatLnSpc="1">
            <a:prstTxWarp prst="textNoShape">
              <a:avLst/>
            </a:prstTxWarp>
          </a:bodyPr>
          <a:lstStyle/>
          <a:p>
            <a:pPr algn="ctr" defTabSz="684904" fontAlgn="base">
              <a:spcBef>
                <a:spcPct val="0"/>
              </a:spcBef>
              <a:spcAft>
                <a:spcPct val="0"/>
              </a:spcAft>
            </a:pPr>
            <a:endParaRPr lang="en-US" sz="3300" dirty="0">
              <a:solidFill>
                <a:srgbClr val="FFFFFF"/>
              </a:solidFill>
            </a:endParaRPr>
          </a:p>
        </p:txBody>
      </p:sp>
      <p:sp>
        <p:nvSpPr>
          <p:cNvPr id="41" name="8000 apps"/>
          <p:cNvSpPr/>
          <p:nvPr/>
        </p:nvSpPr>
        <p:spPr>
          <a:xfrm>
            <a:off x="875225" y="2194376"/>
            <a:ext cx="7393550" cy="754747"/>
          </a:xfrm>
          <a:prstGeom prst="rect">
            <a:avLst/>
          </a:prstGeom>
        </p:spPr>
        <p:txBody>
          <a:bodyPr wrap="none" lIns="68510" tIns="34253" rIns="68510" bIns="34253">
            <a:spAutoFit/>
          </a:bodyPr>
          <a:lstStyle/>
          <a:p>
            <a:pPr algn="ctr">
              <a:lnSpc>
                <a:spcPct val="90000"/>
              </a:lnSpc>
              <a:spcBef>
                <a:spcPct val="0"/>
              </a:spcBef>
            </a:pPr>
            <a:r>
              <a:rPr lang="en-US" sz="4950" spc="-225" dirty="0" smtClean="0">
                <a:ln w="3175">
                  <a:noFill/>
                </a:ln>
                <a:gradFill>
                  <a:gsLst>
                    <a:gs pos="97917">
                      <a:srgbClr val="FFFFFF"/>
                    </a:gs>
                    <a:gs pos="86000">
                      <a:srgbClr val="FFFFFF"/>
                    </a:gs>
                  </a:gsLst>
                  <a:lin ang="5400000" scaled="0"/>
                </a:gradFill>
                <a:latin typeface="Segoe UI Light"/>
                <a:cs typeface="Arial" charset="0"/>
              </a:rPr>
              <a:t>130,000 </a:t>
            </a:r>
            <a:r>
              <a:rPr lang="en-US" sz="4950" spc="-225" dirty="0">
                <a:ln w="3175">
                  <a:noFill/>
                </a:ln>
                <a:gradFill>
                  <a:gsLst>
                    <a:gs pos="97917">
                      <a:srgbClr val="FFFFFF"/>
                    </a:gs>
                    <a:gs pos="86000">
                      <a:srgbClr val="FFFFFF"/>
                    </a:gs>
                  </a:gsLst>
                  <a:lin ang="5400000" scaled="0"/>
                </a:gradFill>
                <a:latin typeface="Segoe UI Light"/>
                <a:cs typeface="Arial" charset="0"/>
              </a:rPr>
              <a:t>Windows Phone Apps</a:t>
            </a:r>
          </a:p>
        </p:txBody>
      </p:sp>
      <p:pic>
        <p:nvPicPr>
          <p:cNvPr id="47" name="Picture 18">
            <a:hlinkClick r:id="rId45" tooltip="Flixster"/>
          </p:cNvPr>
          <p:cNvPicPr>
            <a:picLocks noChangeAspect="1" noChangeArrowheads="1"/>
          </p:cNvPicPr>
          <p:nvPr/>
        </p:nvPicPr>
        <p:blipFill>
          <a:blip r:embed="rId47">
            <a:extLst>
              <a:ext uri="{28A0092B-C50C-407E-A947-70E740481C1C}">
                <a14:useLocalDpi xmlns:a14="http://schemas.microsoft.com/office/drawing/2010/main" val="0"/>
              </a:ext>
            </a:extLst>
          </a:blip>
          <a:stretch>
            <a:fillRect/>
          </a:stretch>
        </p:blipFill>
        <p:spPr bwMode="auto">
          <a:xfrm>
            <a:off x="324452" y="4170164"/>
            <a:ext cx="130368" cy="13036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8">
            <a:hlinkClick r:id="rId45" tooltip="Flixster"/>
          </p:cNvPr>
          <p:cNvPicPr>
            <a:picLocks noChangeAspect="1" noChangeArrowheads="1"/>
          </p:cNvPicPr>
          <p:nvPr/>
        </p:nvPicPr>
        <p:blipFill>
          <a:blip r:embed="rId48">
            <a:extLst>
              <a:ext uri="{28A0092B-C50C-407E-A947-70E740481C1C}">
                <a14:useLocalDpi xmlns:a14="http://schemas.microsoft.com/office/drawing/2010/main" val="0"/>
              </a:ext>
            </a:extLst>
          </a:blip>
          <a:stretch>
            <a:fillRect/>
          </a:stretch>
        </p:blipFill>
        <p:spPr bwMode="auto">
          <a:xfrm>
            <a:off x="8820156" y="3337917"/>
            <a:ext cx="130368" cy="13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666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29000" decel="71000" fill="hold" nodeType="withEffect">
                                  <p:stCondLst>
                                    <p:cond delay="0"/>
                                  </p:stCondLst>
                                  <p:childTnLst>
                                    <p:animScale>
                                      <p:cBhvr>
                                        <p:cTn id="6" dur="1500" fill="hold"/>
                                        <p:tgtEl>
                                          <p:spTgt spid="150"/>
                                        </p:tgtEl>
                                      </p:cBhvr>
                                      <p:by x="15900" y="15900"/>
                                    </p:animScale>
                                  </p:childTnLst>
                                </p:cTn>
                              </p:par>
                              <p:par>
                                <p:cTn id="7" presetID="10" presetClass="entr" presetSubtype="0" fill="hold" nodeType="withEffect">
                                  <p:stCondLst>
                                    <p:cond delay="8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300"/>
                                        <p:tgtEl>
                                          <p:spTgt spid="2"/>
                                        </p:tgtEl>
                                      </p:cBhvr>
                                    </p:animEffect>
                                  </p:childTnLst>
                                </p:cTn>
                              </p:par>
                              <p:par>
                                <p:cTn id="10" presetID="10" presetClass="entr" presetSubtype="0" fill="hold" nodeType="withEffect">
                                  <p:stCondLst>
                                    <p:cond delay="8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300"/>
                                        <p:tgtEl>
                                          <p:spTgt spid="47"/>
                                        </p:tgtEl>
                                      </p:cBhvr>
                                    </p:animEffect>
                                  </p:childTnLst>
                                </p:cTn>
                              </p:par>
                              <p:par>
                                <p:cTn id="13" presetID="10" presetClass="entr" presetSubtype="0" fill="hold" nodeType="withEffect">
                                  <p:stCondLst>
                                    <p:cond delay="80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13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barn(outVertical)">
                                      <p:cBhvr>
                                        <p:cTn id="20" dur="500"/>
                                        <p:tgtEl>
                                          <p:spTgt spid="40"/>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arn(outVertical)">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54938" y="1231901"/>
            <a:ext cx="8403821" cy="32022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Text Placeholder 1"/>
          <p:cNvSpPr txBox="1">
            <a:spLocks/>
          </p:cNvSpPr>
          <p:nvPr/>
        </p:nvSpPr>
        <p:spPr>
          <a:xfrm>
            <a:off x="564273" y="1248426"/>
            <a:ext cx="3064752" cy="3103562"/>
          </a:xfrm>
          <a:prstGeom prst="rect">
            <a:avLst/>
          </a:prstGeom>
        </p:spPr>
        <p:txBody>
          <a:bodyPr vert="horz" lIns="0" tIns="0" rIns="0" bIns="0" rtlCol="0">
            <a:noAutofit/>
          </a:bodyPr>
          <a:lstStyle>
            <a:lvl1pPr marL="0" indent="0" algn="l" defTabSz="914400" rtl="0" eaLnBrk="1" latinLnBrk="0" hangingPunct="1">
              <a:lnSpc>
                <a:spcPct val="105000"/>
              </a:lnSpc>
              <a:spcBef>
                <a:spcPts val="600"/>
              </a:spcBef>
              <a:buClrTx/>
              <a:buSzPct val="100000"/>
              <a:buFont typeface="Arial" pitchFamily="34" charset="0"/>
              <a:buNone/>
              <a:defRPr sz="2400" kern="1200" spc="0" baseline="0">
                <a:solidFill>
                  <a:schemeClr val="tx1"/>
                </a:solidFill>
                <a:latin typeface="+mn-lt"/>
                <a:ea typeface="+mn-ea"/>
                <a:cs typeface="+mn-cs"/>
              </a:defRPr>
            </a:lvl1pPr>
            <a:lvl2pPr marL="0" indent="0" algn="l" defTabSz="914400" rtl="0" eaLnBrk="1" latinLnBrk="0" hangingPunct="1">
              <a:lnSpc>
                <a:spcPct val="125000"/>
              </a:lnSpc>
              <a:spcBef>
                <a:spcPts val="0"/>
              </a:spcBef>
              <a:buClrTx/>
              <a:buSzPct val="100000"/>
              <a:buFont typeface="Arial" pitchFamily="34" charset="0"/>
              <a:buNone/>
              <a:defRPr sz="1600" kern="1200" spc="0" baseline="0">
                <a:solidFill>
                  <a:schemeClr val="tx1">
                    <a:alpha val="99000"/>
                  </a:schemeClr>
                </a:solidFill>
                <a:latin typeface="+mn-lt"/>
                <a:ea typeface="+mn-ea"/>
                <a:cs typeface="+mn-cs"/>
              </a:defRPr>
            </a:lvl2pPr>
            <a:lvl3pPr marL="28575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3pPr>
            <a:lvl4pPr marL="46037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4pPr>
            <a:lvl5pPr marL="62865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GB" sz="3600" dirty="0">
                <a:solidFill>
                  <a:schemeClr val="accent1">
                    <a:alpha val="99000"/>
                  </a:schemeClr>
                </a:solidFill>
                <a:latin typeface="Segoe UI Light" pitchFamily="34" charset="0"/>
              </a:rPr>
              <a:t>Windows </a:t>
            </a:r>
            <a:r>
              <a:rPr lang="en-GB" sz="3600" dirty="0" smtClean="0">
                <a:solidFill>
                  <a:schemeClr val="accent1">
                    <a:alpha val="99000"/>
                  </a:schemeClr>
                </a:solidFill>
                <a:latin typeface="Segoe UI Light" pitchFamily="34" charset="0"/>
              </a:rPr>
              <a:t/>
            </a:r>
            <a:br>
              <a:rPr lang="en-GB" sz="3600" dirty="0" smtClean="0">
                <a:solidFill>
                  <a:schemeClr val="accent1">
                    <a:alpha val="99000"/>
                  </a:schemeClr>
                </a:solidFill>
                <a:latin typeface="Segoe UI Light" pitchFamily="34" charset="0"/>
              </a:rPr>
            </a:br>
            <a:r>
              <a:rPr lang="en-GB" sz="3600" dirty="0" smtClean="0">
                <a:solidFill>
                  <a:schemeClr val="accent1">
                    <a:alpha val="99000"/>
                  </a:schemeClr>
                </a:solidFill>
                <a:latin typeface="Segoe UI Light" pitchFamily="34" charset="0"/>
              </a:rPr>
              <a:t>Phone </a:t>
            </a:r>
            <a:r>
              <a:rPr lang="en-GB" sz="3600" dirty="0">
                <a:solidFill>
                  <a:schemeClr val="accent1">
                    <a:alpha val="99000"/>
                  </a:schemeClr>
                </a:solidFill>
                <a:latin typeface="Segoe UI Light" pitchFamily="34" charset="0"/>
              </a:rPr>
              <a:t>8</a:t>
            </a:r>
          </a:p>
        </p:txBody>
      </p:sp>
      <p:sp>
        <p:nvSpPr>
          <p:cNvPr id="6" name="Text Placeholder 5"/>
          <p:cNvSpPr>
            <a:spLocks noGrp="1"/>
          </p:cNvSpPr>
          <p:nvPr>
            <p:ph type="body" sz="quarter" idx="17"/>
          </p:nvPr>
        </p:nvSpPr>
        <p:spPr/>
        <p:txBody>
          <a:bodyPr/>
          <a:lstStyle/>
          <a:p>
            <a:endParaRPr lang="en-US"/>
          </a:p>
        </p:txBody>
      </p:sp>
      <p:sp>
        <p:nvSpPr>
          <p:cNvPr id="8" name="Title 7"/>
          <p:cNvSpPr>
            <a:spLocks noGrp="1"/>
          </p:cNvSpPr>
          <p:nvPr>
            <p:ph type="title"/>
          </p:nvPr>
        </p:nvSpPr>
        <p:spPr/>
        <p:txBody>
          <a:bodyPr/>
          <a:lstStyle/>
          <a:p>
            <a:endParaRPr lang="en-US"/>
          </a:p>
        </p:txBody>
      </p:sp>
      <p:grpSp>
        <p:nvGrpSpPr>
          <p:cNvPr id="9" name="Group 8"/>
          <p:cNvGrpSpPr/>
          <p:nvPr/>
        </p:nvGrpSpPr>
        <p:grpSpPr>
          <a:xfrm>
            <a:off x="2676979" y="1343995"/>
            <a:ext cx="6083810" cy="2978027"/>
            <a:chOff x="3784596" y="2084872"/>
            <a:chExt cx="4997963" cy="2446504"/>
          </a:xfrm>
        </p:grpSpPr>
        <p:sp>
          <p:nvSpPr>
            <p:cNvPr id="17" name="Rectangle 16"/>
            <p:cNvSpPr/>
            <p:nvPr/>
          </p:nvSpPr>
          <p:spPr>
            <a:xfrm>
              <a:off x="5053531" y="3339962"/>
              <a:ext cx="1191414" cy="11914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t" anchorCtr="0"/>
            <a:lstStyle/>
            <a:p>
              <a:pPr lvl="0"/>
              <a:r>
                <a:rPr lang="en-US" sz="3200" dirty="0" smtClean="0">
                  <a:solidFill>
                    <a:srgbClr val="505151">
                      <a:lumMod val="75000"/>
                      <a:alpha val="99000"/>
                    </a:srgbClr>
                  </a:solidFill>
                  <a:latin typeface="Segoe UI Light" pitchFamily="34" charset="0"/>
                </a:rPr>
                <a:t>6</a:t>
              </a:r>
              <a:endParaRPr lang="en-US" dirty="0" smtClean="0">
                <a:solidFill>
                  <a:schemeClr val="bg2">
                    <a:lumMod val="75000"/>
                    <a:alpha val="99000"/>
                  </a:schemeClr>
                </a:solidFill>
              </a:endParaRPr>
            </a:p>
            <a:p>
              <a:r>
                <a:rPr lang="en-US" dirty="0" smtClean="0">
                  <a:solidFill>
                    <a:schemeClr val="bg2">
                      <a:lumMod val="75000"/>
                      <a:alpha val="99000"/>
                    </a:schemeClr>
                  </a:solidFill>
                </a:rPr>
                <a:t>Nokia </a:t>
              </a:r>
              <a:r>
                <a:rPr lang="en-US" dirty="0">
                  <a:solidFill>
                    <a:schemeClr val="bg2">
                      <a:lumMod val="75000"/>
                      <a:alpha val="99000"/>
                    </a:schemeClr>
                  </a:solidFill>
                </a:rPr>
                <a:t>Mapping</a:t>
              </a:r>
              <a:endParaRPr lang="en-US" dirty="0" smtClean="0">
                <a:solidFill>
                  <a:schemeClr val="bg2">
                    <a:lumMod val="75000"/>
                    <a:alpha val="99000"/>
                  </a:schemeClr>
                </a:solidFill>
              </a:endParaRPr>
            </a:p>
          </p:txBody>
        </p:sp>
        <p:sp>
          <p:nvSpPr>
            <p:cNvPr id="35" name="Rectangle 34"/>
            <p:cNvSpPr/>
            <p:nvPr/>
          </p:nvSpPr>
          <p:spPr>
            <a:xfrm>
              <a:off x="6322467" y="3339962"/>
              <a:ext cx="1191414" cy="11914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t" anchorCtr="0"/>
            <a:lstStyle/>
            <a:p>
              <a:pPr lvl="0"/>
              <a:r>
                <a:rPr lang="en-US" sz="3200" dirty="0" smtClean="0">
                  <a:solidFill>
                    <a:srgbClr val="505151">
                      <a:lumMod val="75000"/>
                      <a:alpha val="99000"/>
                    </a:srgbClr>
                  </a:solidFill>
                  <a:latin typeface="Segoe UI Light" pitchFamily="34" charset="0"/>
                </a:rPr>
                <a:t>7</a:t>
              </a:r>
              <a:endParaRPr lang="en-US" dirty="0" smtClean="0">
                <a:solidFill>
                  <a:schemeClr val="bg2">
                    <a:lumMod val="75000"/>
                    <a:alpha val="99000"/>
                  </a:schemeClr>
                </a:solidFill>
              </a:endParaRPr>
            </a:p>
            <a:p>
              <a:r>
                <a:rPr lang="en-US" dirty="0" smtClean="0">
                  <a:solidFill>
                    <a:schemeClr val="bg2">
                      <a:lumMod val="75000"/>
                      <a:alpha val="99000"/>
                    </a:schemeClr>
                  </a:solidFill>
                </a:rPr>
                <a:t>Lenses</a:t>
              </a:r>
              <a:endParaRPr lang="en-US" dirty="0">
                <a:solidFill>
                  <a:schemeClr val="bg2">
                    <a:lumMod val="75000"/>
                    <a:alpha val="99000"/>
                  </a:schemeClr>
                </a:solidFill>
              </a:endParaRPr>
            </a:p>
          </p:txBody>
        </p:sp>
        <p:sp>
          <p:nvSpPr>
            <p:cNvPr id="36" name="Rectangle 35"/>
            <p:cNvSpPr/>
            <p:nvPr/>
          </p:nvSpPr>
          <p:spPr>
            <a:xfrm>
              <a:off x="5053531" y="2084872"/>
              <a:ext cx="1191414" cy="11914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t" anchorCtr="0"/>
            <a:lstStyle/>
            <a:p>
              <a:pPr lvl="0"/>
              <a:r>
                <a:rPr lang="en-US" sz="3200" dirty="0" smtClean="0">
                  <a:solidFill>
                    <a:srgbClr val="505151">
                      <a:lumMod val="75000"/>
                      <a:alpha val="99000"/>
                    </a:srgbClr>
                  </a:solidFill>
                  <a:latin typeface="Segoe UI Light" pitchFamily="34" charset="0"/>
                </a:rPr>
                <a:t>2</a:t>
              </a:r>
              <a:endParaRPr lang="en-US" dirty="0" smtClean="0">
                <a:solidFill>
                  <a:schemeClr val="bg2">
                    <a:lumMod val="75000"/>
                    <a:alpha val="99000"/>
                  </a:schemeClr>
                </a:solidFill>
              </a:endParaRPr>
            </a:p>
            <a:p>
              <a:r>
                <a:rPr lang="en-US" dirty="0" smtClean="0">
                  <a:solidFill>
                    <a:schemeClr val="bg2">
                      <a:lumMod val="75000"/>
                      <a:alpha val="99000"/>
                    </a:schemeClr>
                  </a:solidFill>
                </a:rPr>
                <a:t>Internet </a:t>
              </a:r>
              <a:r>
                <a:rPr lang="en-US" dirty="0">
                  <a:solidFill>
                    <a:schemeClr val="bg2">
                      <a:lumMod val="75000"/>
                      <a:alpha val="99000"/>
                    </a:schemeClr>
                  </a:solidFill>
                </a:rPr>
                <a:t>Explorer 10</a:t>
              </a:r>
            </a:p>
          </p:txBody>
        </p:sp>
        <p:sp>
          <p:nvSpPr>
            <p:cNvPr id="37" name="Rectangle 36"/>
            <p:cNvSpPr/>
            <p:nvPr/>
          </p:nvSpPr>
          <p:spPr>
            <a:xfrm>
              <a:off x="6322212" y="2084872"/>
              <a:ext cx="1191414" cy="11914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t" anchorCtr="0"/>
            <a:lstStyle/>
            <a:p>
              <a:pPr lvl="0"/>
              <a:r>
                <a:rPr lang="en-US" sz="3200" dirty="0" smtClean="0">
                  <a:solidFill>
                    <a:srgbClr val="505151">
                      <a:lumMod val="75000"/>
                      <a:alpha val="99000"/>
                    </a:srgbClr>
                  </a:solidFill>
                  <a:latin typeface="Segoe UI Light" pitchFamily="34" charset="0"/>
                </a:rPr>
                <a:t>3</a:t>
              </a:r>
              <a:endParaRPr lang="en-US" dirty="0" smtClean="0">
                <a:solidFill>
                  <a:schemeClr val="bg2">
                    <a:lumMod val="75000"/>
                    <a:alpha val="99000"/>
                  </a:schemeClr>
                </a:solidFill>
              </a:endParaRPr>
            </a:p>
            <a:p>
              <a:r>
                <a:rPr lang="en-US" dirty="0" smtClean="0">
                  <a:solidFill>
                    <a:schemeClr val="bg2">
                      <a:lumMod val="75000"/>
                      <a:alpha val="99000"/>
                    </a:schemeClr>
                  </a:solidFill>
                </a:rPr>
                <a:t>Native </a:t>
              </a:r>
              <a:r>
                <a:rPr lang="en-US" dirty="0">
                  <a:solidFill>
                    <a:schemeClr val="bg2">
                      <a:lumMod val="75000"/>
                      <a:alpha val="99000"/>
                    </a:schemeClr>
                  </a:solidFill>
                </a:rPr>
                <a:t>Code (Games)</a:t>
              </a:r>
            </a:p>
          </p:txBody>
        </p:sp>
        <p:sp>
          <p:nvSpPr>
            <p:cNvPr id="38" name="Rectangle 37"/>
            <p:cNvSpPr/>
            <p:nvPr/>
          </p:nvSpPr>
          <p:spPr>
            <a:xfrm>
              <a:off x="7591145" y="2084872"/>
              <a:ext cx="1191414" cy="11914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t" anchorCtr="0"/>
            <a:lstStyle/>
            <a:p>
              <a:pPr lvl="0"/>
              <a:r>
                <a:rPr lang="en-US" sz="3200" dirty="0" smtClean="0">
                  <a:solidFill>
                    <a:srgbClr val="505151">
                      <a:lumMod val="75000"/>
                      <a:alpha val="99000"/>
                    </a:srgbClr>
                  </a:solidFill>
                  <a:latin typeface="Segoe UI Light" pitchFamily="34" charset="0"/>
                </a:rPr>
                <a:t>4</a:t>
              </a:r>
              <a:endParaRPr lang="en-US" dirty="0" smtClean="0">
                <a:solidFill>
                  <a:schemeClr val="bg2">
                    <a:lumMod val="75000"/>
                    <a:alpha val="99000"/>
                  </a:schemeClr>
                </a:solidFill>
              </a:endParaRPr>
            </a:p>
            <a:p>
              <a:r>
                <a:rPr lang="en-US" dirty="0" smtClean="0">
                  <a:solidFill>
                    <a:schemeClr val="bg2">
                      <a:lumMod val="75000"/>
                      <a:alpha val="99000"/>
                    </a:schemeClr>
                  </a:solidFill>
                </a:rPr>
                <a:t>Speech </a:t>
              </a:r>
              <a:r>
                <a:rPr lang="en-US" dirty="0">
                  <a:solidFill>
                    <a:schemeClr val="bg2">
                      <a:lumMod val="75000"/>
                      <a:alpha val="99000"/>
                    </a:schemeClr>
                  </a:solidFill>
                </a:rPr>
                <a:t>APIs</a:t>
              </a:r>
            </a:p>
          </p:txBody>
        </p:sp>
        <p:sp>
          <p:nvSpPr>
            <p:cNvPr id="39" name="Rectangle 38"/>
            <p:cNvSpPr/>
            <p:nvPr/>
          </p:nvSpPr>
          <p:spPr>
            <a:xfrm>
              <a:off x="7591145" y="3339962"/>
              <a:ext cx="1191414" cy="11914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t" anchorCtr="0"/>
            <a:lstStyle/>
            <a:p>
              <a:pPr lvl="0"/>
              <a:r>
                <a:rPr lang="en-US" sz="3200" dirty="0" smtClean="0">
                  <a:solidFill>
                    <a:srgbClr val="505151">
                      <a:lumMod val="75000"/>
                      <a:alpha val="99000"/>
                    </a:srgbClr>
                  </a:solidFill>
                  <a:latin typeface="Segoe UI Light" pitchFamily="34" charset="0"/>
                </a:rPr>
                <a:t>8</a:t>
              </a:r>
              <a:endParaRPr lang="en-US" dirty="0" smtClean="0">
                <a:solidFill>
                  <a:schemeClr val="bg2">
                    <a:lumMod val="75000"/>
                    <a:alpha val="99000"/>
                  </a:schemeClr>
                </a:solidFill>
              </a:endParaRPr>
            </a:p>
            <a:p>
              <a:r>
                <a:rPr lang="en-US" dirty="0" smtClean="0">
                  <a:solidFill>
                    <a:schemeClr val="bg2">
                      <a:lumMod val="75000"/>
                      <a:alpha val="99000"/>
                    </a:schemeClr>
                  </a:solidFill>
                </a:rPr>
                <a:t>Tiles &amp; Notifications</a:t>
              </a:r>
            </a:p>
          </p:txBody>
        </p:sp>
        <p:sp>
          <p:nvSpPr>
            <p:cNvPr id="40" name="Rectangle 39"/>
            <p:cNvSpPr/>
            <p:nvPr/>
          </p:nvSpPr>
          <p:spPr>
            <a:xfrm>
              <a:off x="3784596" y="3339962"/>
              <a:ext cx="1191414" cy="11914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t" anchorCtr="0"/>
            <a:lstStyle/>
            <a:p>
              <a:pPr lvl="0"/>
              <a:r>
                <a:rPr lang="en-US" sz="3200" dirty="0" smtClean="0">
                  <a:solidFill>
                    <a:srgbClr val="505151">
                      <a:lumMod val="75000"/>
                      <a:alpha val="99000"/>
                    </a:srgbClr>
                  </a:solidFill>
                  <a:latin typeface="Segoe UI Light" pitchFamily="34" charset="0"/>
                </a:rPr>
                <a:t>5</a:t>
              </a:r>
              <a:endParaRPr lang="en-US" dirty="0" smtClean="0">
                <a:solidFill>
                  <a:schemeClr val="bg2">
                    <a:lumMod val="75000"/>
                    <a:alpha val="99000"/>
                  </a:schemeClr>
                </a:solidFill>
              </a:endParaRPr>
            </a:p>
            <a:p>
              <a:r>
                <a:rPr lang="en-US" dirty="0" smtClean="0">
                  <a:solidFill>
                    <a:schemeClr val="bg2">
                      <a:lumMod val="75000"/>
                      <a:alpha val="99000"/>
                    </a:schemeClr>
                  </a:solidFill>
                </a:rPr>
                <a:t>NFC </a:t>
              </a:r>
              <a:r>
                <a:rPr lang="en-US" dirty="0">
                  <a:solidFill>
                    <a:schemeClr val="bg2">
                      <a:lumMod val="75000"/>
                      <a:alpha val="99000"/>
                    </a:schemeClr>
                  </a:solidFill>
                </a:rPr>
                <a:t>&amp; Bluetooth</a:t>
              </a:r>
            </a:p>
          </p:txBody>
        </p:sp>
        <p:sp>
          <p:nvSpPr>
            <p:cNvPr id="21" name="Rectangle 20"/>
            <p:cNvSpPr/>
            <p:nvPr/>
          </p:nvSpPr>
          <p:spPr>
            <a:xfrm>
              <a:off x="3784596" y="2084872"/>
              <a:ext cx="1191414" cy="11914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t" anchorCtr="0"/>
            <a:lstStyle/>
            <a:p>
              <a:r>
                <a:rPr lang="en-US" sz="3200" dirty="0" smtClean="0">
                  <a:solidFill>
                    <a:schemeClr val="bg2">
                      <a:lumMod val="75000"/>
                      <a:alpha val="99000"/>
                    </a:schemeClr>
                  </a:solidFill>
                  <a:latin typeface="Segoe UI Light" pitchFamily="34" charset="0"/>
                </a:rPr>
                <a:t>1</a:t>
              </a:r>
            </a:p>
            <a:p>
              <a:r>
                <a:rPr lang="en-US" dirty="0" smtClean="0">
                  <a:solidFill>
                    <a:schemeClr val="bg2">
                      <a:lumMod val="75000"/>
                      <a:alpha val="99000"/>
                    </a:schemeClr>
                  </a:solidFill>
                </a:rPr>
                <a:t>Shared Core</a:t>
              </a:r>
              <a:endParaRPr lang="en-US" dirty="0">
                <a:solidFill>
                  <a:schemeClr val="bg2">
                    <a:lumMod val="75000"/>
                    <a:alpha val="99000"/>
                  </a:schemeClr>
                </a:solidFill>
              </a:endParaRPr>
            </a:p>
          </p:txBody>
        </p:sp>
      </p:grpSp>
    </p:spTree>
    <p:extLst>
      <p:ext uri="{BB962C8B-B14F-4D97-AF65-F5344CB8AC3E}">
        <p14:creationId xmlns:p14="http://schemas.microsoft.com/office/powerpoint/2010/main" val="369181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Windows Phone 8 developer resources</a:t>
            </a:r>
            <a:endParaRPr lang="en-US" dirty="0"/>
          </a:p>
        </p:txBody>
      </p:sp>
      <p:sp>
        <p:nvSpPr>
          <p:cNvPr id="8" name="Text Placeholder 7"/>
          <p:cNvSpPr>
            <a:spLocks noGrp="1"/>
          </p:cNvSpPr>
          <p:nvPr>
            <p:ph type="body" idx="1"/>
          </p:nvPr>
        </p:nvSpPr>
        <p:spPr>
          <a:xfrm>
            <a:off x="71410" y="1224490"/>
            <a:ext cx="991108" cy="617220"/>
          </a:xfrm>
        </p:spPr>
        <p:txBody>
          <a:bodyPr>
            <a:normAutofit lnSpcReduction="10000"/>
          </a:bodyPr>
          <a:lstStyle/>
          <a:p>
            <a:pPr algn="r"/>
            <a:r>
              <a:rPr lang="en-US" dirty="0" smtClean="0"/>
              <a:t>MSDN DOCS</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330573489"/>
              </p:ext>
            </p:extLst>
          </p:nvPr>
        </p:nvGraphicFramePr>
        <p:xfrm>
          <a:off x="1130553" y="1224490"/>
          <a:ext cx="3282698" cy="1409700"/>
        </p:xfrm>
        <a:graphic>
          <a:graphicData uri="http://schemas.openxmlformats.org/drawingml/2006/table">
            <a:tbl>
              <a:tblPr bandRow="1">
                <a:tableStyleId>{912C8C85-51F0-491E-9774-3900AFEF0FD7}</a:tableStyleId>
              </a:tblPr>
              <a:tblGrid>
                <a:gridCol w="798260"/>
                <a:gridCol w="2484438"/>
              </a:tblGrid>
              <a:tr h="278130">
                <a:tc>
                  <a:txBody>
                    <a:bodyPr/>
                    <a:lstStyle/>
                    <a:p>
                      <a:pPr algn="r"/>
                      <a:r>
                        <a:rPr lang="en-US" sz="1400" dirty="0" smtClean="0"/>
                        <a:t>Design</a:t>
                      </a:r>
                      <a:endParaRPr lang="en-US" sz="1400" dirty="0"/>
                    </a:p>
                  </a:txBody>
                  <a:tcPr marL="68580" marR="68580" marT="34290" marB="34290"/>
                </a:tc>
                <a:tc>
                  <a:txBody>
                    <a:bodyPr/>
                    <a:lstStyle/>
                    <a:p>
                      <a:r>
                        <a:rPr lang="en-US" sz="1400" dirty="0" smtClean="0">
                          <a:hlinkClick r:id="rId2"/>
                        </a:rPr>
                        <a:t>http://aka.ms/wp8devdesign</a:t>
                      </a:r>
                      <a:endParaRPr lang="en-US" sz="1400" dirty="0"/>
                    </a:p>
                  </a:txBody>
                  <a:tcPr marL="68580" marR="68580" marT="34290" marB="34290"/>
                </a:tc>
              </a:tr>
              <a:tr h="278130">
                <a:tc>
                  <a:txBody>
                    <a:bodyPr/>
                    <a:lstStyle/>
                    <a:p>
                      <a:pPr algn="r"/>
                      <a:r>
                        <a:rPr lang="en-US" sz="1400" dirty="0" smtClean="0"/>
                        <a:t>Develop</a:t>
                      </a:r>
                      <a:endParaRPr lang="en-US" sz="1400" dirty="0"/>
                    </a:p>
                  </a:txBody>
                  <a:tcPr marL="68580" marR="68580" marT="34290" marB="34290"/>
                </a:tc>
                <a:tc>
                  <a:txBody>
                    <a:bodyPr/>
                    <a:lstStyle/>
                    <a:p>
                      <a:r>
                        <a:rPr lang="en-US" sz="1400" dirty="0" smtClean="0">
                          <a:hlinkClick r:id="rId3"/>
                        </a:rPr>
                        <a:t>http://aka.ms/wp8devdoc</a:t>
                      </a:r>
                      <a:endParaRPr lang="en-US" sz="1400" dirty="0"/>
                    </a:p>
                  </a:txBody>
                  <a:tcPr marL="68580" marR="68580" marT="34290" marB="34290"/>
                </a:tc>
              </a:tr>
              <a:tr h="278130">
                <a:tc>
                  <a:txBody>
                    <a:bodyPr/>
                    <a:lstStyle/>
                    <a:p>
                      <a:pPr algn="r"/>
                      <a:r>
                        <a:rPr lang="en-US" sz="1400" dirty="0" smtClean="0"/>
                        <a:t>Test</a:t>
                      </a:r>
                      <a:endParaRPr lang="en-US" sz="1400" dirty="0"/>
                    </a:p>
                  </a:txBody>
                  <a:tcPr marL="68580" marR="68580" marT="34290" marB="34290"/>
                </a:tc>
                <a:tc>
                  <a:txBody>
                    <a:bodyPr/>
                    <a:lstStyle/>
                    <a:p>
                      <a:r>
                        <a:rPr lang="en-US" sz="1400" dirty="0" smtClean="0">
                          <a:hlinkClick r:id="rId4"/>
                        </a:rPr>
                        <a:t>http://aka.ms/wp8testing</a:t>
                      </a:r>
                      <a:endParaRPr lang="en-US" sz="1400" dirty="0"/>
                    </a:p>
                  </a:txBody>
                  <a:tcPr marL="68580" marR="68580" marT="34290" marB="34290"/>
                </a:tc>
              </a:tr>
              <a:tr h="278130">
                <a:tc>
                  <a:txBody>
                    <a:bodyPr/>
                    <a:lstStyle/>
                    <a:p>
                      <a:pPr algn="r"/>
                      <a:r>
                        <a:rPr lang="en-US" sz="1400" dirty="0" smtClean="0"/>
                        <a:t>Publish</a:t>
                      </a:r>
                      <a:endParaRPr lang="en-US" sz="1400" dirty="0"/>
                    </a:p>
                  </a:txBody>
                  <a:tcPr marL="68580" marR="68580" marT="34290" marB="34290"/>
                </a:tc>
                <a:tc>
                  <a:txBody>
                    <a:bodyPr/>
                    <a:lstStyle/>
                    <a:p>
                      <a:r>
                        <a:rPr lang="en-US" sz="1400" dirty="0" smtClean="0">
                          <a:hlinkClick r:id="rId5"/>
                        </a:rPr>
                        <a:t>http://aka.ms/wp8publishing</a:t>
                      </a:r>
                      <a:endParaRPr lang="en-US" sz="1400" dirty="0"/>
                    </a:p>
                  </a:txBody>
                  <a:tcPr marL="68580" marR="68580" marT="34290" marB="34290"/>
                </a:tc>
              </a:tr>
              <a:tr h="278130">
                <a:tc>
                  <a:txBody>
                    <a:bodyPr/>
                    <a:lstStyle/>
                    <a:p>
                      <a:pPr algn="r"/>
                      <a:r>
                        <a:rPr lang="en-US" sz="1400" dirty="0" smtClean="0"/>
                        <a:t>Samples</a:t>
                      </a:r>
                      <a:endParaRPr lang="en-US" sz="1400" dirty="0"/>
                    </a:p>
                  </a:txBody>
                  <a:tcPr marL="68580" marR="68580" marT="34290" marB="34290"/>
                </a:tc>
                <a:tc>
                  <a:txBody>
                    <a:bodyPr/>
                    <a:lstStyle/>
                    <a:p>
                      <a:r>
                        <a:rPr lang="en-US" sz="1400" dirty="0" smtClean="0">
                          <a:hlinkClick r:id="rId6"/>
                        </a:rPr>
                        <a:t>http://aka.ms/wp8samples</a:t>
                      </a:r>
                      <a:endParaRPr lang="en-US" sz="1400" dirty="0" smtClean="0"/>
                    </a:p>
                  </a:txBody>
                  <a:tcPr marL="68580" marR="68580" marT="34290" marB="34290"/>
                </a:tc>
              </a:tr>
            </a:tbl>
          </a:graphicData>
        </a:graphic>
      </p:graphicFrame>
      <p:sp>
        <p:nvSpPr>
          <p:cNvPr id="9" name="Text Placeholder 8"/>
          <p:cNvSpPr>
            <a:spLocks noGrp="1"/>
          </p:cNvSpPr>
          <p:nvPr>
            <p:ph type="body" sz="quarter" idx="3"/>
          </p:nvPr>
        </p:nvSpPr>
        <p:spPr>
          <a:xfrm>
            <a:off x="-635381" y="3212457"/>
            <a:ext cx="1832610" cy="617220"/>
          </a:xfrm>
        </p:spPr>
        <p:txBody>
          <a:bodyPr>
            <a:normAutofit lnSpcReduction="10000"/>
          </a:bodyPr>
          <a:lstStyle/>
          <a:p>
            <a:pPr algn="r"/>
            <a:r>
              <a:rPr lang="en-US" dirty="0" smtClean="0"/>
              <a:t>TRAINING CONTENT</a:t>
            </a:r>
            <a:endParaRPr lang="en-US" dirty="0"/>
          </a:p>
        </p:txBody>
      </p:sp>
      <p:graphicFrame>
        <p:nvGraphicFramePr>
          <p:cNvPr id="11" name="Content Placeholder 10"/>
          <p:cNvGraphicFramePr>
            <a:graphicFrameLocks noGrp="1"/>
          </p:cNvGraphicFramePr>
          <p:nvPr>
            <p:ph sz="quarter" idx="4"/>
            <p:extLst>
              <p:ext uri="{D42A27DB-BD31-4B8C-83A1-F6EECF244321}">
                <p14:modId xmlns:p14="http://schemas.microsoft.com/office/powerpoint/2010/main" val="241456830"/>
              </p:ext>
            </p:extLst>
          </p:nvPr>
        </p:nvGraphicFramePr>
        <p:xfrm>
          <a:off x="1130553" y="3334744"/>
          <a:ext cx="5248476" cy="1214396"/>
        </p:xfrm>
        <a:graphic>
          <a:graphicData uri="http://schemas.openxmlformats.org/drawingml/2006/table">
            <a:tbl>
              <a:tblPr bandRow="1">
                <a:tableStyleId>{912C8C85-51F0-491E-9774-3900AFEF0FD7}</a:tableStyleId>
              </a:tblPr>
              <a:tblGrid>
                <a:gridCol w="2102504"/>
                <a:gridCol w="3145972"/>
              </a:tblGrid>
              <a:tr h="322856">
                <a:tc>
                  <a:txBody>
                    <a:bodyPr/>
                    <a:lstStyle/>
                    <a:p>
                      <a:pPr algn="r"/>
                      <a:r>
                        <a:rPr lang="en-US" sz="1400" dirty="0" smtClean="0"/>
                        <a:t>Absolute Beginners</a:t>
                      </a:r>
                      <a:endParaRPr lang="en-US" sz="1400" dirty="0"/>
                    </a:p>
                  </a:txBody>
                  <a:tcPr marL="68580" marR="68580" marT="34290" marB="34290"/>
                </a:tc>
                <a:tc>
                  <a:txBody>
                    <a:bodyPr/>
                    <a:lstStyle/>
                    <a:p>
                      <a:r>
                        <a:rPr lang="en-US" sz="1400" dirty="0" smtClean="0">
                          <a:hlinkClick r:id="rId7"/>
                        </a:rPr>
                        <a:t>http://wpdev.ms/beginvids</a:t>
                      </a:r>
                      <a:endParaRPr lang="en-US" sz="1400" dirty="0" smtClean="0"/>
                    </a:p>
                  </a:txBody>
                  <a:tcPr marL="68580" marR="68580" marT="34290" marB="34290" anchor="ctr"/>
                </a:tc>
              </a:tr>
              <a:tr h="278130">
                <a:tc>
                  <a:txBody>
                    <a:bodyPr/>
                    <a:lstStyle/>
                    <a:p>
                      <a:pPr algn="r"/>
                      <a:r>
                        <a:rPr lang="en-US" sz="1400" dirty="0" smtClean="0"/>
                        <a:t>Jump Start</a:t>
                      </a:r>
                      <a:endParaRPr lang="en-US" sz="1400" dirty="0"/>
                    </a:p>
                  </a:txBody>
                  <a:tcPr marL="68580" marR="68580" marT="34290" marB="34290"/>
                </a:tc>
                <a:tc>
                  <a:txBody>
                    <a:bodyPr/>
                    <a:lstStyle/>
                    <a:p>
                      <a:r>
                        <a:rPr lang="en-US" sz="1400" dirty="0" smtClean="0">
                          <a:hlinkClick r:id="rId8"/>
                        </a:rPr>
                        <a:t>http://aka.ms/wp8js</a:t>
                      </a:r>
                      <a:endParaRPr lang="en-US" sz="1400" dirty="0"/>
                    </a:p>
                  </a:txBody>
                  <a:tcPr marL="68580" marR="68580" marT="34290" marB="34290"/>
                </a:tc>
              </a:tr>
              <a:tr h="327660">
                <a:tc>
                  <a:txBody>
                    <a:bodyPr/>
                    <a:lstStyle/>
                    <a:p>
                      <a:pPr algn="r"/>
                      <a:r>
                        <a:rPr lang="en-US" sz="1400" dirty="0" smtClean="0"/>
                        <a:t>Design Boot Camp</a:t>
                      </a:r>
                      <a:endParaRPr lang="en-US" sz="1400" dirty="0"/>
                    </a:p>
                  </a:txBody>
                  <a:tcPr marL="68580" marR="68580" marT="34290" marB="34290"/>
                </a:tc>
                <a:tc>
                  <a:txBody>
                    <a:bodyPr/>
                    <a:lstStyle/>
                    <a:p>
                      <a:r>
                        <a:rPr lang="en-US" sz="1400" dirty="0" smtClean="0">
                          <a:hlinkClick r:id="rId9"/>
                        </a:rPr>
                        <a:t>http://aka.ms/wp8designbootcamp</a:t>
                      </a:r>
                      <a:endParaRPr lang="en-US" sz="1400" dirty="0"/>
                    </a:p>
                  </a:txBody>
                  <a:tcPr marL="68580" marR="68580" marT="34290" marB="34290"/>
                </a:tc>
              </a:tr>
              <a:tr h="278130">
                <a:tc>
                  <a:txBody>
                    <a:bodyPr/>
                    <a:lstStyle/>
                    <a:p>
                      <a:pPr algn="r"/>
                      <a:r>
                        <a:rPr lang="en-US" sz="1400" dirty="0" smtClean="0"/>
                        <a:t>Training Kit</a:t>
                      </a:r>
                      <a:endParaRPr lang="en-US" sz="1400" dirty="0"/>
                    </a:p>
                  </a:txBody>
                  <a:tcPr marL="68580" marR="68580" marT="34290" marB="34290"/>
                </a:tc>
                <a:tc>
                  <a:txBody>
                    <a:bodyPr/>
                    <a:lstStyle/>
                    <a:p>
                      <a:r>
                        <a:rPr lang="en-US" sz="1400" dirty="0" smtClean="0">
                          <a:hlinkClick r:id="rId10"/>
                        </a:rPr>
                        <a:t>http://aka.ms/wp8hol</a:t>
                      </a:r>
                      <a:endParaRPr lang="en-US" sz="1400" dirty="0"/>
                    </a:p>
                  </a:txBody>
                  <a:tcPr marL="68580" marR="68580" marT="34290" marB="34290"/>
                </a:tc>
              </a:tr>
            </a:tbl>
          </a:graphicData>
        </a:graphic>
      </p:graphicFrame>
      <p:sp>
        <p:nvSpPr>
          <p:cNvPr id="12" name="Text Placeholder 7"/>
          <p:cNvSpPr txBox="1">
            <a:spLocks/>
          </p:cNvSpPr>
          <p:nvPr/>
        </p:nvSpPr>
        <p:spPr>
          <a:xfrm>
            <a:off x="3922727" y="1218780"/>
            <a:ext cx="1657604" cy="617220"/>
          </a:xfrm>
          <a:prstGeom prst="rect">
            <a:avLst/>
          </a:prstGeom>
        </p:spPr>
        <p:txBody>
          <a:bodyPr vert="horz" lIns="102870" tIns="34290" rIns="102870" bIns="34290" rtlCol="0" anchor="ctr">
            <a:normAutofit/>
          </a:bodyPr>
          <a:lstStyle>
            <a:lvl1pPr marL="0" indent="0" algn="l" defTabSz="914400" rtl="0" eaLnBrk="1" latinLnBrk="0" hangingPunct="1">
              <a:lnSpc>
                <a:spcPct val="90000"/>
              </a:lnSpc>
              <a:spcBef>
                <a:spcPts val="0"/>
              </a:spcBef>
              <a:spcAft>
                <a:spcPts val="0"/>
              </a:spcAft>
              <a:buClr>
                <a:schemeClr val="accent2"/>
              </a:buClr>
              <a:buSzPct val="100000"/>
              <a:buFont typeface="Tw Cen MT" panose="020B0602020104020603" pitchFamily="34" charset="0"/>
              <a:buNone/>
              <a:defRPr sz="2300" b="0" kern="1200" cap="none" baseline="0">
                <a:solidFill>
                  <a:schemeClr val="accent2">
                    <a:lumMod val="7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9pPr>
          </a:lstStyle>
          <a:p>
            <a:pPr algn="r"/>
            <a:r>
              <a:rPr lang="en-US" sz="1725" dirty="0"/>
              <a:t>NEWS &amp; UPDATES</a:t>
            </a:r>
          </a:p>
        </p:txBody>
      </p:sp>
      <p:graphicFrame>
        <p:nvGraphicFramePr>
          <p:cNvPr id="13" name="Content Placeholder 6"/>
          <p:cNvGraphicFramePr>
            <a:graphicFrameLocks/>
          </p:cNvGraphicFramePr>
          <p:nvPr>
            <p:extLst>
              <p:ext uri="{D42A27DB-BD31-4B8C-83A1-F6EECF244321}">
                <p14:modId xmlns:p14="http://schemas.microsoft.com/office/powerpoint/2010/main" val="3745459946"/>
              </p:ext>
            </p:extLst>
          </p:nvPr>
        </p:nvGraphicFramePr>
        <p:xfrm>
          <a:off x="5536104" y="1237830"/>
          <a:ext cx="3549397" cy="1127760"/>
        </p:xfrm>
        <a:graphic>
          <a:graphicData uri="http://schemas.openxmlformats.org/drawingml/2006/table">
            <a:tbl>
              <a:tblPr bandRow="1">
                <a:tableStyleId>{912C8C85-51F0-491E-9774-3900AFEF0FD7}</a:tableStyleId>
              </a:tblPr>
              <a:tblGrid>
                <a:gridCol w="921846"/>
                <a:gridCol w="2627551"/>
              </a:tblGrid>
              <a:tr h="278130">
                <a:tc>
                  <a:txBody>
                    <a:bodyPr/>
                    <a:lstStyle/>
                    <a:p>
                      <a:pPr algn="r"/>
                      <a:r>
                        <a:rPr lang="en-US" sz="1400" dirty="0" smtClean="0"/>
                        <a:t>Portal</a:t>
                      </a:r>
                      <a:endParaRPr lang="en-US" sz="1400" dirty="0"/>
                    </a:p>
                  </a:txBody>
                  <a:tcPr marL="68580" marR="68580" marT="34290" marB="34290"/>
                </a:tc>
                <a:tc>
                  <a:txBody>
                    <a:bodyPr/>
                    <a:lstStyle/>
                    <a:p>
                      <a:r>
                        <a:rPr lang="en-US" sz="1400" dirty="0" smtClean="0">
                          <a:hlinkClick r:id="rId11"/>
                        </a:rPr>
                        <a:t>http://dev.windowsphone.com</a:t>
                      </a:r>
                      <a:endParaRPr lang="en-US" sz="1400" dirty="0"/>
                    </a:p>
                  </a:txBody>
                  <a:tcPr marL="68580" marR="68580" marT="34290" marB="34290"/>
                </a:tc>
              </a:tr>
              <a:tr h="278130">
                <a:tc>
                  <a:txBody>
                    <a:bodyPr/>
                    <a:lstStyle/>
                    <a:p>
                      <a:pPr algn="r"/>
                      <a:r>
                        <a:rPr lang="en-US" sz="1400" dirty="0" smtClean="0"/>
                        <a:t>Blog</a:t>
                      </a:r>
                      <a:endParaRPr lang="en-US" sz="1400" dirty="0"/>
                    </a:p>
                  </a:txBody>
                  <a:tcPr marL="68580" marR="68580" marT="34290" marB="34290"/>
                </a:tc>
                <a:tc>
                  <a:txBody>
                    <a:bodyPr/>
                    <a:lstStyle/>
                    <a:p>
                      <a:r>
                        <a:rPr lang="en-US" sz="1400" dirty="0" smtClean="0">
                          <a:hlinkClick r:id="rId12"/>
                        </a:rPr>
                        <a:t>http://wpdev.ms/developerblog</a:t>
                      </a:r>
                      <a:endParaRPr lang="en-US" sz="1400" dirty="0"/>
                    </a:p>
                  </a:txBody>
                  <a:tcPr marL="68580" marR="68580" marT="34290" marB="34290"/>
                </a:tc>
              </a:tr>
              <a:tr h="278130">
                <a:tc>
                  <a:txBody>
                    <a:bodyPr/>
                    <a:lstStyle/>
                    <a:p>
                      <a:pPr algn="r"/>
                      <a:r>
                        <a:rPr lang="en-US" sz="1400" dirty="0" smtClean="0"/>
                        <a:t>Channel 9</a:t>
                      </a:r>
                      <a:endParaRPr lang="en-US" sz="1400" dirty="0"/>
                    </a:p>
                  </a:txBody>
                  <a:tcPr marL="68580" marR="68580" marT="34290" marB="34290"/>
                </a:tc>
                <a:tc>
                  <a:txBody>
                    <a:bodyPr/>
                    <a:lstStyle/>
                    <a:p>
                      <a:r>
                        <a:rPr lang="en-US" sz="1400" dirty="0" smtClean="0">
                          <a:hlinkClick r:id="rId13"/>
                        </a:rPr>
                        <a:t>http://wpdev.ms/insidewp</a:t>
                      </a:r>
                      <a:endParaRPr lang="en-US" sz="1400" dirty="0"/>
                    </a:p>
                  </a:txBody>
                  <a:tcPr marL="68580" marR="68580" marT="34290" marB="34290"/>
                </a:tc>
              </a:tr>
              <a:tr h="278130">
                <a:tc>
                  <a:txBody>
                    <a:bodyPr/>
                    <a:lstStyle/>
                    <a:p>
                      <a:pPr algn="r"/>
                      <a:r>
                        <a:rPr lang="en-US" sz="1400" dirty="0" smtClean="0"/>
                        <a:t>Twitter</a:t>
                      </a:r>
                      <a:endParaRPr lang="en-US" sz="1400" dirty="0"/>
                    </a:p>
                  </a:txBody>
                  <a:tcPr marL="68580" marR="68580" marT="34290" marB="34290"/>
                </a:tc>
                <a:tc>
                  <a:txBody>
                    <a:bodyPr/>
                    <a:lstStyle/>
                    <a:p>
                      <a:r>
                        <a:rPr lang="en-US" sz="1400" dirty="0" smtClean="0">
                          <a:hlinkClick r:id="rId14"/>
                        </a:rPr>
                        <a:t>http:/twitter.com/</a:t>
                      </a:r>
                      <a:r>
                        <a:rPr lang="en-US" sz="1400" dirty="0" err="1" smtClean="0">
                          <a:hlinkClick r:id="rId14"/>
                        </a:rPr>
                        <a:t>wpdev</a:t>
                      </a:r>
                      <a:endParaRPr lang="en-US" sz="1400" dirty="0"/>
                    </a:p>
                  </a:txBody>
                  <a:tcPr marL="68580" marR="68580" marT="34290" marB="34290"/>
                </a:tc>
              </a:tr>
            </a:tbl>
          </a:graphicData>
        </a:graphic>
      </p:graphicFrame>
    </p:spTree>
    <p:extLst>
      <p:ext uri="{BB962C8B-B14F-4D97-AF65-F5344CB8AC3E}">
        <p14:creationId xmlns:p14="http://schemas.microsoft.com/office/powerpoint/2010/main" val="1764997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72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198" y="1767840"/>
            <a:ext cx="4572002" cy="1357295"/>
          </a:xfrm>
        </p:spPr>
        <p:txBody>
          <a:bodyPr/>
          <a:lstStyle/>
          <a:p>
            <a:r>
              <a:rPr lang="en-US" sz="2800" dirty="0">
                <a:latin typeface="Segoe UI Light" pitchFamily="34" charset="0"/>
              </a:rPr>
              <a:t>8 </a:t>
            </a:r>
            <a:r>
              <a:rPr lang="en-US" sz="2800" dirty="0" smtClean="0">
                <a:latin typeface="Segoe UI Light" pitchFamily="34" charset="0"/>
              </a:rPr>
              <a:t>Things Developers</a:t>
            </a:r>
            <a:r>
              <a:rPr lang="en-US" sz="2800" dirty="0">
                <a:latin typeface="Segoe UI Light" pitchFamily="34" charset="0"/>
              </a:rPr>
              <a:t/>
            </a:r>
            <a:br>
              <a:rPr lang="en-US" sz="2800" dirty="0">
                <a:latin typeface="Segoe UI Light" pitchFamily="34" charset="0"/>
              </a:rPr>
            </a:br>
            <a:r>
              <a:rPr lang="en-US" sz="2800" dirty="0">
                <a:latin typeface="Segoe UI Light" pitchFamily="34" charset="0"/>
              </a:rPr>
              <a:t>Must Know About </a:t>
            </a:r>
            <a:br>
              <a:rPr lang="en-US" sz="2800" dirty="0">
                <a:latin typeface="Segoe UI Light" pitchFamily="34" charset="0"/>
              </a:rPr>
            </a:br>
            <a:r>
              <a:rPr lang="en-US" sz="2800" dirty="0">
                <a:latin typeface="Segoe UI Light" pitchFamily="34" charset="0"/>
              </a:rPr>
              <a:t>Windows Phone 8 </a:t>
            </a:r>
          </a:p>
        </p:txBody>
      </p:sp>
      <p:sp>
        <p:nvSpPr>
          <p:cNvPr id="9" name="Picture Placeholder 8"/>
          <p:cNvSpPr>
            <a:spLocks noGrp="1"/>
          </p:cNvSpPr>
          <p:nvPr>
            <p:ph type="pic" sz="quarter" idx="18"/>
          </p:nvPr>
        </p:nvSpPr>
        <p:spPr/>
      </p:sp>
      <p:sp>
        <p:nvSpPr>
          <p:cNvPr id="10" name="Text Placeholder 9"/>
          <p:cNvSpPr>
            <a:spLocks noGrp="1"/>
          </p:cNvSpPr>
          <p:nvPr>
            <p:ph type="body" sz="quarter" idx="22"/>
          </p:nvPr>
        </p:nvSpPr>
        <p:spPr/>
        <p:txBody>
          <a:bodyPr/>
          <a:lstStyle/>
          <a:p>
            <a:endParaRPr lang="en-US" dirty="0"/>
          </a:p>
        </p:txBody>
      </p:sp>
      <p:pic>
        <p:nvPicPr>
          <p:cNvPr id="1026" name="Picture 2" descr="C:\Users\ADI\Pictures\Hardware\OFF12_Focus_02.jpg"/>
          <p:cNvPicPr>
            <a:picLocks noChangeAspect="1" noChangeArrowheads="1"/>
          </p:cNvPicPr>
          <p:nvPr/>
        </p:nvPicPr>
        <p:blipFill rotWithShape="1">
          <a:blip r:embed="rId3">
            <a:extLst>
              <a:ext uri="{28A0092B-C50C-407E-A947-70E740481C1C}">
                <a14:useLocalDpi xmlns:a14="http://schemas.microsoft.com/office/drawing/2010/main" val="0"/>
              </a:ext>
            </a:extLst>
          </a:blip>
          <a:srcRect t="11944"/>
          <a:stretch/>
        </p:blipFill>
        <p:spPr bwMode="auto">
          <a:xfrm>
            <a:off x="5249863" y="0"/>
            <a:ext cx="389413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8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smtClean="0"/>
              <a:t>Shared </a:t>
            </a:r>
            <a:r>
              <a:rPr lang="en-US" dirty="0" err="1" smtClean="0"/>
              <a:t>WinRT</a:t>
            </a:r>
            <a:r>
              <a:rPr lang="en-US" dirty="0" smtClean="0"/>
              <a:t> Core</a:t>
            </a:r>
            <a:endParaRPr lang="en-US" dirty="0"/>
          </a:p>
        </p:txBody>
      </p:sp>
      <p:sp>
        <p:nvSpPr>
          <p:cNvPr id="20" name="Rectangle 19"/>
          <p:cNvSpPr/>
          <p:nvPr/>
        </p:nvSpPr>
        <p:spPr>
          <a:xfrm>
            <a:off x="457200" y="1173261"/>
            <a:ext cx="1219200" cy="1219200"/>
          </a:xfrm>
          <a:prstGeom prst="rect">
            <a:avLst/>
          </a:prstGeom>
          <a:solidFill>
            <a:srgbClr val="7FBA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1</a:t>
            </a: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4155" t="1297" r="4137" b="3310"/>
          <a:stretch/>
        </p:blipFill>
        <p:spPr>
          <a:xfrm>
            <a:off x="4792978" y="1454686"/>
            <a:ext cx="1767223" cy="2723920"/>
          </a:xfrm>
          <a:prstGeom prst="rect">
            <a:avLst/>
          </a:prstGeom>
          <a:noFill/>
          <a:ln>
            <a:noFill/>
          </a:ln>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154" y="1457320"/>
            <a:ext cx="1405666" cy="2711497"/>
          </a:xfrm>
          <a:prstGeom prst="rect">
            <a:avLst/>
          </a:prstGeom>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5748" t="5655" r="6247" b="4618"/>
          <a:stretch/>
        </p:blipFill>
        <p:spPr>
          <a:xfrm>
            <a:off x="3582090" y="1452158"/>
            <a:ext cx="5111252" cy="2711497"/>
          </a:xfrm>
          <a:prstGeom prst="rect">
            <a:avLst/>
          </a:prstGeom>
          <a:noFill/>
          <a:ln>
            <a:noFill/>
          </a:ln>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22164" t="12851" r="20512" b="8666"/>
          <a:stretch/>
        </p:blipFill>
        <p:spPr>
          <a:xfrm>
            <a:off x="1851990" y="1922686"/>
            <a:ext cx="1107030" cy="1653337"/>
          </a:xfrm>
          <a:prstGeom prst="rect">
            <a:avLst/>
          </a:prstGeom>
        </p:spPr>
      </p:pic>
    </p:spTree>
    <p:extLst>
      <p:ext uri="{BB962C8B-B14F-4D97-AF65-F5344CB8AC3E}">
        <p14:creationId xmlns:p14="http://schemas.microsoft.com/office/powerpoint/2010/main" val="218435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2.09877E-6 L 0.49201 0.06666 " pathEditMode="relative" rAng="0" ptsTypes="AA">
                                      <p:cBhvr>
                                        <p:cTn id="6" dur="2000" fill="hold"/>
                                        <p:tgtEl>
                                          <p:spTgt spid="27"/>
                                        </p:tgtEl>
                                        <p:attrNameLst>
                                          <p:attrName>ppt_x</p:attrName>
                                          <p:attrName>ppt_y</p:attrName>
                                        </p:attrNameLst>
                                      </p:cBhvr>
                                      <p:rCtr x="24601" y="3333"/>
                                    </p:animMotion>
                                  </p:childTnLst>
                                </p:cTn>
                              </p:par>
                              <p:par>
                                <p:cTn id="7" presetID="6" presetClass="emph" presetSubtype="0" fill="hold" nodeType="withEffect">
                                  <p:stCondLst>
                                    <p:cond delay="0"/>
                                  </p:stCondLst>
                                  <p:childTnLst>
                                    <p:animScale>
                                      <p:cBhvr>
                                        <p:cTn id="8" dur="2000" fill="hold"/>
                                        <p:tgtEl>
                                          <p:spTgt spid="27"/>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smtClean="0"/>
              <a:t>Shared </a:t>
            </a:r>
            <a:r>
              <a:rPr lang="en-US" dirty="0" err="1" smtClean="0"/>
              <a:t>WinRT</a:t>
            </a:r>
            <a:r>
              <a:rPr lang="en-US" dirty="0" smtClean="0"/>
              <a:t> Core</a:t>
            </a:r>
            <a:endParaRPr lang="en-US" dirty="0"/>
          </a:p>
        </p:txBody>
      </p:sp>
      <p:sp>
        <p:nvSpPr>
          <p:cNvPr id="20" name="Rectangle 19"/>
          <p:cNvSpPr/>
          <p:nvPr/>
        </p:nvSpPr>
        <p:spPr>
          <a:xfrm>
            <a:off x="457200" y="1173261"/>
            <a:ext cx="1219200" cy="1219200"/>
          </a:xfrm>
          <a:prstGeom prst="rect">
            <a:avLst/>
          </a:prstGeom>
          <a:solidFill>
            <a:srgbClr val="7FBA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1</a:t>
            </a:r>
          </a:p>
        </p:txBody>
      </p:sp>
      <p:grpSp>
        <p:nvGrpSpPr>
          <p:cNvPr id="11" name="Group 10"/>
          <p:cNvGrpSpPr/>
          <p:nvPr/>
        </p:nvGrpSpPr>
        <p:grpSpPr>
          <a:xfrm>
            <a:off x="1732736" y="1457320"/>
            <a:ext cx="1405666" cy="2711497"/>
            <a:chOff x="2713627" y="1191699"/>
            <a:chExt cx="1462950" cy="2821997"/>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627" y="1191699"/>
              <a:ext cx="1462950" cy="2821997"/>
            </a:xfrm>
            <a:prstGeom prst="rect">
              <a:avLst/>
            </a:prstGeom>
          </p:spPr>
        </p:pic>
        <p:pic>
          <p:nvPicPr>
            <p:cNvPr id="13" name="Picture 12" hidden="1"/>
            <p:cNvPicPr>
              <a:picLocks noChangeAspect="1"/>
            </p:cNvPicPr>
            <p:nvPr/>
          </p:nvPicPr>
          <p:blipFill rotWithShape="1">
            <a:blip r:embed="rId4">
              <a:extLst>
                <a:ext uri="{28A0092B-C50C-407E-A947-70E740481C1C}">
                  <a14:useLocalDpi xmlns:a14="http://schemas.microsoft.com/office/drawing/2010/main" val="0"/>
                </a:ext>
              </a:extLst>
            </a:blip>
            <a:srcRect l="22164" t="12851" r="20512" b="8666"/>
            <a:stretch/>
          </p:blipFill>
          <p:spPr>
            <a:xfrm>
              <a:off x="2868528" y="1676030"/>
              <a:ext cx="1152144" cy="1720714"/>
            </a:xfrm>
            <a:prstGeom prst="rect">
              <a:avLst/>
            </a:prstGeom>
          </p:spPr>
        </p:pic>
      </p:gr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5748" t="5655" r="6247" b="4618"/>
          <a:stretch/>
        </p:blipFill>
        <p:spPr>
          <a:xfrm>
            <a:off x="3575548" y="1457320"/>
            <a:ext cx="5111252" cy="2711497"/>
          </a:xfrm>
          <a:prstGeom prst="rect">
            <a:avLst/>
          </a:prstGeom>
          <a:noFill/>
          <a:ln>
            <a:noFill/>
          </a:ln>
        </p:spPr>
      </p:pic>
      <p:pic>
        <p:nvPicPr>
          <p:cNvPr id="15" name="Picture 14"/>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3004621" y="1236608"/>
            <a:ext cx="2472730" cy="3108961"/>
          </a:xfrm>
          <a:prstGeom prst="rect">
            <a:avLst/>
          </a:prstGeom>
          <a:noFill/>
          <a:ln>
            <a:noFill/>
          </a:ln>
        </p:spPr>
      </p:pic>
    </p:spTree>
    <p:extLst>
      <p:ext uri="{BB962C8B-B14F-4D97-AF65-F5344CB8AC3E}">
        <p14:creationId xmlns:p14="http://schemas.microsoft.com/office/powerpoint/2010/main" val="269870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3.58025E-6 L -0.19462 -0.00031 " pathEditMode="relative" rAng="0" ptsTypes="AA">
                                      <p:cBhvr>
                                        <p:cTn id="6" dur="750" fill="hold"/>
                                        <p:tgtEl>
                                          <p:spTgt spid="11"/>
                                        </p:tgtEl>
                                        <p:attrNameLst>
                                          <p:attrName>ppt_x</p:attrName>
                                          <p:attrName>ppt_y</p:attrName>
                                        </p:attrNameLst>
                                      </p:cBhvr>
                                      <p:rCtr x="-9740" y="-31"/>
                                    </p:animMotion>
                                  </p:childTnLst>
                                </p:cTn>
                              </p:par>
                              <p:par>
                                <p:cTn id="7" presetID="42" presetClass="path" presetSubtype="0" accel="50000" decel="50000" fill="hold" nodeType="withEffect">
                                  <p:stCondLst>
                                    <p:cond delay="0"/>
                                  </p:stCondLst>
                                  <p:childTnLst>
                                    <p:animMotion origin="layout" path="M 3.88889E-6 -3.58025E-6 L 0.39722 -0.00123 " pathEditMode="relative" rAng="0" ptsTypes="AA">
                                      <p:cBhvr>
                                        <p:cTn id="8" dur="750" fill="hold"/>
                                        <p:tgtEl>
                                          <p:spTgt spid="14"/>
                                        </p:tgtEl>
                                        <p:attrNameLst>
                                          <p:attrName>ppt_x</p:attrName>
                                          <p:attrName>ppt_y</p:attrName>
                                        </p:attrNameLst>
                                      </p:cBhvr>
                                      <p:rCtr x="19861" y="-62"/>
                                    </p:animMotion>
                                  </p:childTnLst>
                                </p:cTn>
                              </p:par>
                              <p:par>
                                <p:cTn id="9" presetID="10" presetClass="entr" presetSubtype="0"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smtClean="0"/>
              <a:t>Shared </a:t>
            </a:r>
            <a:r>
              <a:rPr lang="en-US" dirty="0" err="1" smtClean="0"/>
              <a:t>WinRT</a:t>
            </a:r>
            <a:r>
              <a:rPr lang="en-US" dirty="0" smtClean="0"/>
              <a:t> Core</a:t>
            </a:r>
            <a:endParaRPr lang="en-US" dirty="0"/>
          </a:p>
        </p:txBody>
      </p:sp>
      <p:sp>
        <p:nvSpPr>
          <p:cNvPr id="20" name="Rectangle 19"/>
          <p:cNvSpPr/>
          <p:nvPr/>
        </p:nvSpPr>
        <p:spPr>
          <a:xfrm>
            <a:off x="457200" y="1173261"/>
            <a:ext cx="1219200" cy="1219200"/>
          </a:xfrm>
          <a:prstGeom prst="rect">
            <a:avLst/>
          </a:prstGeom>
          <a:solidFill>
            <a:srgbClr val="7FBA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1</a:t>
            </a:r>
          </a:p>
        </p:txBody>
      </p:sp>
      <p:sp>
        <p:nvSpPr>
          <p:cNvPr id="16" name="TextBox 15"/>
          <p:cNvSpPr txBox="1"/>
          <p:nvPr/>
        </p:nvSpPr>
        <p:spPr>
          <a:xfrm>
            <a:off x="1757728" y="1469131"/>
            <a:ext cx="3638697" cy="923330"/>
          </a:xfrm>
          <a:prstGeom prst="rect">
            <a:avLst/>
          </a:prstGeom>
          <a:noFill/>
        </p:spPr>
        <p:txBody>
          <a:bodyPr wrap="square" lIns="0" tIns="0" rIns="0" bIns="0" rtlCol="0">
            <a:spAutoFit/>
          </a:bodyPr>
          <a:lstStyle/>
          <a:p>
            <a:r>
              <a:rPr lang="en-US" sz="2000" dirty="0" smtClean="0">
                <a:gradFill>
                  <a:gsLst>
                    <a:gs pos="0">
                      <a:schemeClr val="tx2"/>
                    </a:gs>
                    <a:gs pos="100000">
                      <a:schemeClr val="tx2"/>
                    </a:gs>
                  </a:gsLst>
                  <a:lin ang="5400000" scaled="0"/>
                </a:gradFill>
              </a:rPr>
              <a:t>Demo</a:t>
            </a:r>
          </a:p>
          <a:p>
            <a:endParaRPr lang="en-US" sz="2000" dirty="0">
              <a:gradFill>
                <a:gsLst>
                  <a:gs pos="0">
                    <a:schemeClr val="tx2"/>
                  </a:gs>
                  <a:gs pos="100000">
                    <a:schemeClr val="tx2"/>
                  </a:gs>
                </a:gsLst>
                <a:lin ang="5400000" scaled="0"/>
              </a:gradFill>
            </a:endParaRPr>
          </a:p>
          <a:p>
            <a:r>
              <a:rPr lang="en-US" sz="2000" dirty="0" smtClean="0">
                <a:gradFill>
                  <a:gsLst>
                    <a:gs pos="0">
                      <a:schemeClr val="tx2"/>
                    </a:gs>
                    <a:gs pos="100000">
                      <a:schemeClr val="tx2"/>
                    </a:gs>
                  </a:gsLst>
                  <a:lin ang="5400000" scaled="0"/>
                </a:gradFill>
              </a:rPr>
              <a:t>Storage API</a:t>
            </a:r>
          </a:p>
        </p:txBody>
      </p:sp>
      <p:pic>
        <p:nvPicPr>
          <p:cNvPr id="2" name="Picture 1"/>
          <p:cNvPicPr>
            <a:picLocks noChangeAspect="1"/>
          </p:cNvPicPr>
          <p:nvPr/>
        </p:nvPicPr>
        <p:blipFill>
          <a:blip r:embed="rId3"/>
          <a:stretch>
            <a:fillRect/>
          </a:stretch>
        </p:blipFill>
        <p:spPr>
          <a:xfrm>
            <a:off x="3276373" y="1622389"/>
            <a:ext cx="1314677" cy="2361660"/>
          </a:xfrm>
          <a:prstGeom prst="rect">
            <a:avLst/>
          </a:prstGeom>
        </p:spPr>
      </p:pic>
      <p:pic>
        <p:nvPicPr>
          <p:cNvPr id="3" name="Picture 2"/>
          <p:cNvPicPr>
            <a:picLocks noChangeAspect="1"/>
          </p:cNvPicPr>
          <p:nvPr/>
        </p:nvPicPr>
        <p:blipFill>
          <a:blip r:embed="rId4"/>
          <a:stretch>
            <a:fillRect/>
          </a:stretch>
        </p:blipFill>
        <p:spPr>
          <a:xfrm>
            <a:off x="4812851" y="1622389"/>
            <a:ext cx="3692061" cy="2361660"/>
          </a:xfrm>
          <a:prstGeom prst="rect">
            <a:avLst/>
          </a:prstGeom>
        </p:spPr>
      </p:pic>
    </p:spTree>
    <p:extLst>
      <p:ext uri="{BB962C8B-B14F-4D97-AF65-F5344CB8AC3E}">
        <p14:creationId xmlns:p14="http://schemas.microsoft.com/office/powerpoint/2010/main" val="215935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21"/>
          </p:nvPr>
        </p:nvSpPr>
        <p:spPr>
          <a:xfrm>
            <a:off x="457200" y="1112412"/>
            <a:ext cx="2570812" cy="3388151"/>
          </a:xfrm>
        </p:spPr>
        <p:txBody>
          <a:bodyPr/>
          <a:lstStyle/>
          <a:p>
            <a:pPr marL="0" indent="0">
              <a:buNone/>
            </a:pPr>
            <a:r>
              <a:rPr lang="en-US" dirty="0"/>
              <a:t>Windows Phone 8 supports </a:t>
            </a:r>
          </a:p>
          <a:p>
            <a:pPr marL="292100" lvl="1"/>
            <a:r>
              <a:rPr lang="en-US" sz="1400" dirty="0">
                <a:solidFill>
                  <a:schemeClr val="tx2"/>
                </a:solidFill>
              </a:rPr>
              <a:t>Managed app </a:t>
            </a:r>
            <a:r>
              <a:rPr lang="en-US" sz="1400" dirty="0" err="1">
                <a:solidFill>
                  <a:schemeClr val="tx2"/>
                </a:solidFill>
              </a:rPr>
              <a:t>dev</a:t>
            </a:r>
            <a:r>
              <a:rPr lang="en-US" sz="1400" dirty="0">
                <a:solidFill>
                  <a:schemeClr val="tx2"/>
                </a:solidFill>
              </a:rPr>
              <a:t> using the WP7.1, WP8.0 .NET and </a:t>
            </a:r>
            <a:r>
              <a:rPr lang="en-US" sz="1400" dirty="0" smtClean="0">
                <a:solidFill>
                  <a:schemeClr val="tx2"/>
                </a:solidFill>
              </a:rPr>
              <a:t>Windows Phone Runtime </a:t>
            </a:r>
            <a:r>
              <a:rPr lang="en-US" sz="1400" dirty="0">
                <a:solidFill>
                  <a:schemeClr val="tx2"/>
                </a:solidFill>
              </a:rPr>
              <a:t>APIs</a:t>
            </a:r>
          </a:p>
          <a:p>
            <a:pPr marL="292100" lvl="1"/>
            <a:r>
              <a:rPr lang="en-US" sz="1400" dirty="0">
                <a:solidFill>
                  <a:schemeClr val="tx2"/>
                </a:solidFill>
              </a:rPr>
              <a:t>Native app </a:t>
            </a:r>
            <a:r>
              <a:rPr lang="en-US" sz="1400" dirty="0" err="1">
                <a:solidFill>
                  <a:schemeClr val="tx2"/>
                </a:solidFill>
              </a:rPr>
              <a:t>dev</a:t>
            </a:r>
            <a:r>
              <a:rPr lang="en-US" sz="1400" dirty="0">
                <a:solidFill>
                  <a:schemeClr val="tx2"/>
                </a:solidFill>
              </a:rPr>
              <a:t> using </a:t>
            </a:r>
            <a:r>
              <a:rPr lang="en-US" sz="1400" dirty="0" smtClean="0">
                <a:solidFill>
                  <a:schemeClr val="tx2"/>
                </a:solidFill>
              </a:rPr>
              <a:t>Windows Runtime </a:t>
            </a:r>
            <a:r>
              <a:rPr lang="en-US" sz="1400" dirty="0">
                <a:solidFill>
                  <a:schemeClr val="tx2"/>
                </a:solidFill>
              </a:rPr>
              <a:t>and Win32</a:t>
            </a:r>
          </a:p>
          <a:p>
            <a:pPr marL="292100" lvl="1"/>
            <a:r>
              <a:rPr lang="en-US" sz="1400" dirty="0">
                <a:solidFill>
                  <a:schemeClr val="tx2"/>
                </a:solidFill>
              </a:rPr>
              <a:t>Games </a:t>
            </a:r>
            <a:r>
              <a:rPr lang="en-US" sz="1400" dirty="0" err="1">
                <a:solidFill>
                  <a:schemeClr val="tx2"/>
                </a:solidFill>
              </a:rPr>
              <a:t>dev</a:t>
            </a:r>
            <a:r>
              <a:rPr lang="en-US" sz="1400" dirty="0">
                <a:solidFill>
                  <a:schemeClr val="tx2"/>
                </a:solidFill>
              </a:rPr>
              <a:t> using the WP7.1 XNA framework</a:t>
            </a:r>
          </a:p>
          <a:p>
            <a:pPr marL="292100" lvl="1"/>
            <a:r>
              <a:rPr lang="en-US" sz="1400" dirty="0">
                <a:solidFill>
                  <a:schemeClr val="tx2"/>
                </a:solidFill>
              </a:rPr>
              <a:t>Games </a:t>
            </a:r>
            <a:r>
              <a:rPr lang="en-US" sz="1400" dirty="0" err="1">
                <a:solidFill>
                  <a:schemeClr val="tx2"/>
                </a:solidFill>
              </a:rPr>
              <a:t>dev</a:t>
            </a:r>
            <a:r>
              <a:rPr lang="en-US" sz="1400" dirty="0">
                <a:solidFill>
                  <a:schemeClr val="tx2"/>
                </a:solidFill>
              </a:rPr>
              <a:t> using Direct3D or DirectX</a:t>
            </a:r>
          </a:p>
        </p:txBody>
      </p:sp>
      <p:sp>
        <p:nvSpPr>
          <p:cNvPr id="8" name="Title 7"/>
          <p:cNvSpPr>
            <a:spLocks noGrp="1"/>
          </p:cNvSpPr>
          <p:nvPr>
            <p:ph type="title"/>
          </p:nvPr>
        </p:nvSpPr>
        <p:spPr/>
        <p:txBody>
          <a:bodyPr/>
          <a:lstStyle/>
          <a:p>
            <a:r>
              <a:rPr lang="en-US" smtClean="0"/>
              <a:t>Windows Phone 8 Programming APIs</a:t>
            </a:r>
            <a:endParaRPr lang="en-US" dirty="0"/>
          </a:p>
        </p:txBody>
      </p:sp>
      <p:sp>
        <p:nvSpPr>
          <p:cNvPr id="6" name="Rectangle 5"/>
          <p:cNvSpPr/>
          <p:nvPr/>
        </p:nvSpPr>
        <p:spPr>
          <a:xfrm>
            <a:off x="336825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algn="ctr"/>
            <a:r>
              <a:rPr lang="en-GB" dirty="0" smtClean="0">
                <a:solidFill>
                  <a:schemeClr val="bg1"/>
                </a:solidFill>
              </a:rPr>
              <a:t>.NET API for Windows Phone</a:t>
            </a:r>
          </a:p>
        </p:txBody>
      </p:sp>
      <p:sp>
        <p:nvSpPr>
          <p:cNvPr id="12" name="Rectangle 11"/>
          <p:cNvSpPr/>
          <p:nvPr/>
        </p:nvSpPr>
        <p:spPr>
          <a:xfrm>
            <a:off x="519107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algn="ctr"/>
            <a:r>
              <a:rPr lang="en-GB" dirty="0" smtClean="0">
                <a:solidFill>
                  <a:schemeClr val="bg1"/>
                </a:solidFill>
              </a:rPr>
              <a:t>Windows Runtime</a:t>
            </a:r>
          </a:p>
        </p:txBody>
      </p:sp>
      <p:sp>
        <p:nvSpPr>
          <p:cNvPr id="13" name="Rectangle 12"/>
          <p:cNvSpPr/>
          <p:nvPr/>
        </p:nvSpPr>
        <p:spPr>
          <a:xfrm>
            <a:off x="701390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algn="ctr"/>
            <a:r>
              <a:rPr lang="en-GB" dirty="0" smtClean="0">
                <a:solidFill>
                  <a:schemeClr val="bg1"/>
                </a:solidFill>
              </a:rPr>
              <a:t>Win32 &amp; COM</a:t>
            </a:r>
          </a:p>
        </p:txBody>
      </p:sp>
      <p:sp>
        <p:nvSpPr>
          <p:cNvPr id="7" name="TextBox 6"/>
          <p:cNvSpPr txBox="1"/>
          <p:nvPr/>
        </p:nvSpPr>
        <p:spPr>
          <a:xfrm>
            <a:off x="3704850" y="4230012"/>
            <a:ext cx="990000" cy="246221"/>
          </a:xfrm>
          <a:prstGeom prst="rect">
            <a:avLst/>
          </a:prstGeom>
          <a:noFill/>
        </p:spPr>
        <p:txBody>
          <a:bodyPr wrap="square" lIns="0" tIns="0" rIns="0" bIns="0" rtlCol="0">
            <a:spAutoFit/>
          </a:bodyPr>
          <a:lstStyle/>
          <a:p>
            <a:pPr algn="ctr"/>
            <a:r>
              <a:rPr lang="en-GB" sz="1600" dirty="0" smtClean="0"/>
              <a:t>Managed</a:t>
            </a:r>
          </a:p>
        </p:txBody>
      </p:sp>
      <p:sp>
        <p:nvSpPr>
          <p:cNvPr id="15" name="TextBox 14"/>
          <p:cNvSpPr txBox="1"/>
          <p:nvPr/>
        </p:nvSpPr>
        <p:spPr>
          <a:xfrm>
            <a:off x="5371687" y="4230012"/>
            <a:ext cx="1310400" cy="492443"/>
          </a:xfrm>
          <a:prstGeom prst="rect">
            <a:avLst/>
          </a:prstGeom>
          <a:noFill/>
        </p:spPr>
        <p:txBody>
          <a:bodyPr wrap="square" lIns="0" tIns="0" rIns="0" bIns="0" rtlCol="0">
            <a:spAutoFit/>
          </a:bodyPr>
          <a:lstStyle/>
          <a:p>
            <a:pPr algn="ctr"/>
            <a:r>
              <a:rPr lang="en-GB" sz="1600" dirty="0" smtClean="0"/>
              <a:t>Managed &amp; Native</a:t>
            </a:r>
          </a:p>
        </p:txBody>
      </p:sp>
      <p:sp>
        <p:nvSpPr>
          <p:cNvPr id="16" name="TextBox 15"/>
          <p:cNvSpPr txBox="1"/>
          <p:nvPr/>
        </p:nvSpPr>
        <p:spPr>
          <a:xfrm>
            <a:off x="7358925" y="4230012"/>
            <a:ext cx="973150" cy="246221"/>
          </a:xfrm>
          <a:prstGeom prst="rect">
            <a:avLst/>
          </a:prstGeom>
          <a:noFill/>
        </p:spPr>
        <p:txBody>
          <a:bodyPr wrap="square" lIns="0" tIns="0" rIns="0" bIns="0" rtlCol="0">
            <a:spAutoFit/>
          </a:bodyPr>
          <a:lstStyle/>
          <a:p>
            <a:pPr algn="ctr"/>
            <a:r>
              <a:rPr lang="en-GB" sz="1600" dirty="0" smtClean="0"/>
              <a:t>Native</a:t>
            </a:r>
          </a:p>
        </p:txBody>
      </p:sp>
      <p:sp>
        <p:nvSpPr>
          <p:cNvPr id="11" name="Rectangle 10"/>
          <p:cNvSpPr/>
          <p:nvPr/>
        </p:nvSpPr>
        <p:spPr>
          <a:xfrm>
            <a:off x="3368250" y="2637006"/>
            <a:ext cx="1494000"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WP7.1 XAML &amp; C#/VB</a:t>
            </a:r>
          </a:p>
        </p:txBody>
      </p:sp>
      <p:sp>
        <p:nvSpPr>
          <p:cNvPr id="18" name="Rectangle 17"/>
          <p:cNvSpPr/>
          <p:nvPr/>
        </p:nvSpPr>
        <p:spPr>
          <a:xfrm>
            <a:off x="3368250" y="1888206"/>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a:t>
            </a:r>
          </a:p>
        </p:txBody>
      </p:sp>
      <p:sp>
        <p:nvSpPr>
          <p:cNvPr id="20" name="Rectangle 19"/>
          <p:cNvSpPr/>
          <p:nvPr/>
        </p:nvSpPr>
        <p:spPr>
          <a:xfrm>
            <a:off x="5191076" y="1112412"/>
            <a:ext cx="3486025" cy="309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Games DirectX/Direct 3D &amp; C++</a:t>
            </a:r>
          </a:p>
        </p:txBody>
      </p:sp>
      <p:sp>
        <p:nvSpPr>
          <p:cNvPr id="22" name="Rectangle 21"/>
          <p:cNvSpPr/>
          <p:nvPr/>
        </p:nvSpPr>
        <p:spPr>
          <a:xfrm>
            <a:off x="3374263" y="2262606"/>
            <a:ext cx="1494000"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WP7.1 XNA &amp; C#/VB</a:t>
            </a:r>
          </a:p>
        </p:txBody>
      </p:sp>
      <p:sp>
        <p:nvSpPr>
          <p:cNvPr id="24" name="Rectangle 23"/>
          <p:cNvSpPr/>
          <p:nvPr/>
        </p:nvSpPr>
        <p:spPr>
          <a:xfrm>
            <a:off x="3368249" y="1500309"/>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 with Direct3D Graphics</a:t>
            </a:r>
          </a:p>
        </p:txBody>
      </p:sp>
      <p:sp>
        <p:nvSpPr>
          <p:cNvPr id="21" name="Rectangle 20"/>
          <p:cNvSpPr/>
          <p:nvPr/>
        </p:nvSpPr>
        <p:spPr>
          <a:xfrm>
            <a:off x="6854274" y="1881457"/>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
        <p:nvSpPr>
          <p:cNvPr id="23" name="Rectangle 22"/>
          <p:cNvSpPr/>
          <p:nvPr/>
        </p:nvSpPr>
        <p:spPr>
          <a:xfrm>
            <a:off x="6854274" y="1500309"/>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Tree>
    <p:extLst>
      <p:ext uri="{BB962C8B-B14F-4D97-AF65-F5344CB8AC3E}">
        <p14:creationId xmlns:p14="http://schemas.microsoft.com/office/powerpoint/2010/main" val="162548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0" grpId="0" animBg="1"/>
      <p:bldP spid="22" grpId="0" animBg="1"/>
      <p:bldP spid="24" grpId="0" animBg="1"/>
      <p:bldP spid="21"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805713" y="1469132"/>
            <a:ext cx="3026229" cy="3098106"/>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 name="Rectangle 8"/>
          <p:cNvSpPr/>
          <p:nvPr/>
        </p:nvSpPr>
        <p:spPr>
          <a:xfrm>
            <a:off x="457200" y="1173261"/>
            <a:ext cx="8267700" cy="32653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US" dirty="0"/>
              <a:t>Native Code for Killer Games</a:t>
            </a:r>
          </a:p>
        </p:txBody>
      </p:sp>
      <p:sp>
        <p:nvSpPr>
          <p:cNvPr id="20" name="Rectangle 19"/>
          <p:cNvSpPr/>
          <p:nvPr/>
        </p:nvSpPr>
        <p:spPr>
          <a:xfrm>
            <a:off x="457200" y="1173261"/>
            <a:ext cx="1219200" cy="1219200"/>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r>
              <a:rPr lang="en-US" sz="9600" dirty="0" smtClean="0">
                <a:solidFill>
                  <a:schemeClr val="bg1">
                    <a:alpha val="99000"/>
                  </a:schemeClr>
                </a:solidFill>
                <a:latin typeface="Segoe UI Light" pitchFamily="34" charset="0"/>
              </a:rPr>
              <a:t>2</a:t>
            </a:r>
          </a:p>
        </p:txBody>
      </p:sp>
      <p:sp>
        <p:nvSpPr>
          <p:cNvPr id="16" name="TextBox 15"/>
          <p:cNvSpPr txBox="1"/>
          <p:nvPr/>
        </p:nvSpPr>
        <p:spPr>
          <a:xfrm>
            <a:off x="2000102" y="1469131"/>
            <a:ext cx="3638697" cy="1615827"/>
          </a:xfrm>
          <a:prstGeom prst="rect">
            <a:avLst/>
          </a:prstGeom>
          <a:noFill/>
        </p:spPr>
        <p:txBody>
          <a:bodyPr wrap="square" lIns="0" tIns="0" rIns="0" bIns="0" rtlCol="0">
            <a:spAutoFit/>
          </a:bodyPr>
          <a:lstStyle/>
          <a:p>
            <a:pPr>
              <a:lnSpc>
                <a:spcPct val="90000"/>
              </a:lnSpc>
              <a:spcAft>
                <a:spcPts val="1800"/>
              </a:spcAft>
            </a:pPr>
            <a:r>
              <a:rPr lang="en-US" sz="2000" dirty="0">
                <a:gradFill>
                  <a:gsLst>
                    <a:gs pos="0">
                      <a:schemeClr val="tx2"/>
                    </a:gs>
                    <a:gs pos="100000">
                      <a:schemeClr val="tx2"/>
                    </a:gs>
                  </a:gsLst>
                  <a:lin ang="5400000" scaled="0"/>
                </a:gradFill>
              </a:rPr>
              <a:t>Native game development platform based on </a:t>
            </a:r>
            <a:r>
              <a:rPr lang="en-US" sz="2000" dirty="0" smtClean="0">
                <a:gradFill>
                  <a:gsLst>
                    <a:gs pos="0">
                      <a:schemeClr val="tx2"/>
                    </a:gs>
                    <a:gs pos="100000">
                      <a:schemeClr val="tx2"/>
                    </a:gs>
                  </a:gsLst>
                  <a:lin ang="5400000" scaled="0"/>
                </a:gradFill>
              </a:rPr>
              <a:t>DirectX</a:t>
            </a:r>
          </a:p>
          <a:p>
            <a:pPr>
              <a:lnSpc>
                <a:spcPct val="90000"/>
              </a:lnSpc>
              <a:spcAft>
                <a:spcPts val="1800"/>
              </a:spcAft>
            </a:pPr>
            <a:r>
              <a:rPr lang="en-US" sz="2000" dirty="0">
                <a:gradFill>
                  <a:gsLst>
                    <a:gs pos="0">
                      <a:schemeClr val="tx2"/>
                    </a:gs>
                    <a:gs pos="100000">
                      <a:schemeClr val="tx2"/>
                    </a:gs>
                  </a:gsLst>
                  <a:lin ang="5400000" scaled="0"/>
                </a:gradFill>
              </a:rPr>
              <a:t>Developers can write the </a:t>
            </a:r>
            <a:r>
              <a:rPr lang="en-US" sz="2000" dirty="0" smtClean="0">
                <a:gradFill>
                  <a:gsLst>
                    <a:gs pos="0">
                      <a:schemeClr val="tx2"/>
                    </a:gs>
                    <a:gs pos="100000">
                      <a:schemeClr val="tx2"/>
                    </a:gs>
                  </a:gsLst>
                  <a:lin ang="5400000" scaled="0"/>
                </a:gradFill>
              </a:rPr>
              <a:t/>
            </a:r>
            <a:br>
              <a:rPr lang="en-US" sz="2000" dirty="0" smtClean="0">
                <a:gradFill>
                  <a:gsLst>
                    <a:gs pos="0">
                      <a:schemeClr val="tx2"/>
                    </a:gs>
                    <a:gs pos="100000">
                      <a:schemeClr val="tx2"/>
                    </a:gs>
                  </a:gsLst>
                  <a:lin ang="5400000" scaled="0"/>
                </a:gradFill>
              </a:rPr>
            </a:br>
            <a:r>
              <a:rPr lang="en-US" sz="2000" dirty="0" smtClean="0">
                <a:gradFill>
                  <a:gsLst>
                    <a:gs pos="0">
                      <a:schemeClr val="tx2"/>
                    </a:gs>
                    <a:gs pos="100000">
                      <a:schemeClr val="tx2"/>
                    </a:gs>
                  </a:gsLst>
                  <a:lin ang="5400000" scaled="0"/>
                </a:gradFill>
              </a:rPr>
              <a:t>same </a:t>
            </a:r>
            <a:r>
              <a:rPr lang="en-US" sz="2000" dirty="0">
                <a:gradFill>
                  <a:gsLst>
                    <a:gs pos="0">
                      <a:schemeClr val="tx2"/>
                    </a:gs>
                    <a:gs pos="100000">
                      <a:schemeClr val="tx2"/>
                    </a:gs>
                  </a:gsLst>
                  <a:lin ang="5400000" scaled="0"/>
                </a:gradFill>
              </a:rPr>
              <a:t>game for Windows 8 </a:t>
            </a:r>
            <a:r>
              <a:rPr lang="en-US" sz="2000" dirty="0" smtClean="0">
                <a:gradFill>
                  <a:gsLst>
                    <a:gs pos="0">
                      <a:schemeClr val="tx2"/>
                    </a:gs>
                    <a:gs pos="100000">
                      <a:schemeClr val="tx2"/>
                    </a:gs>
                  </a:gsLst>
                  <a:lin ang="5400000" scaled="0"/>
                </a:gradFill>
              </a:rPr>
              <a:t/>
            </a:r>
            <a:br>
              <a:rPr lang="en-US" sz="2000" dirty="0" smtClean="0">
                <a:gradFill>
                  <a:gsLst>
                    <a:gs pos="0">
                      <a:schemeClr val="tx2"/>
                    </a:gs>
                    <a:gs pos="100000">
                      <a:schemeClr val="tx2"/>
                    </a:gs>
                  </a:gsLst>
                  <a:lin ang="5400000" scaled="0"/>
                </a:gradFill>
              </a:rPr>
            </a:br>
            <a:r>
              <a:rPr lang="en-US" sz="2000" dirty="0" smtClean="0">
                <a:gradFill>
                  <a:gsLst>
                    <a:gs pos="0">
                      <a:schemeClr val="tx2"/>
                    </a:gs>
                    <a:gs pos="100000">
                      <a:schemeClr val="tx2"/>
                    </a:gs>
                  </a:gsLst>
                  <a:lin ang="5400000" scaled="0"/>
                </a:gradFill>
              </a:rPr>
              <a:t>and </a:t>
            </a:r>
            <a:r>
              <a:rPr lang="en-US" sz="2000" dirty="0">
                <a:gradFill>
                  <a:gsLst>
                    <a:gs pos="0">
                      <a:schemeClr val="tx2"/>
                    </a:gs>
                    <a:gs pos="100000">
                      <a:schemeClr val="tx2"/>
                    </a:gs>
                  </a:gsLst>
                  <a:lin ang="5400000" scaled="0"/>
                </a:gradFill>
              </a:rPr>
              <a:t>Windows </a:t>
            </a:r>
            <a:r>
              <a:rPr lang="en-US" sz="2000" dirty="0" smtClean="0">
                <a:gradFill>
                  <a:gsLst>
                    <a:gs pos="0">
                      <a:schemeClr val="tx2"/>
                    </a:gs>
                    <a:gs pos="100000">
                      <a:schemeClr val="tx2"/>
                    </a:gs>
                  </a:gsLst>
                  <a:lin ang="5400000" scaled="0"/>
                </a:gradFill>
              </a:rPr>
              <a:t>Phone</a:t>
            </a:r>
            <a:endParaRPr lang="en-US" sz="2000" dirty="0">
              <a:gradFill>
                <a:gsLst>
                  <a:gs pos="0">
                    <a:schemeClr val="tx2"/>
                  </a:gs>
                  <a:gs pos="100000">
                    <a:schemeClr val="tx2"/>
                  </a:gs>
                </a:gsLst>
                <a:lin ang="5400000" scaled="0"/>
              </a:gradFill>
            </a:endParaRPr>
          </a:p>
        </p:txBody>
      </p:sp>
      <p:grpSp>
        <p:nvGrpSpPr>
          <p:cNvPr id="2" name="Group 1"/>
          <p:cNvGrpSpPr/>
          <p:nvPr/>
        </p:nvGrpSpPr>
        <p:grpSpPr>
          <a:xfrm>
            <a:off x="5638799" y="1314680"/>
            <a:ext cx="2876954" cy="2978074"/>
            <a:chOff x="5240078" y="647022"/>
            <a:chExt cx="3662012" cy="3790725"/>
          </a:xfrm>
        </p:grpSpPr>
        <p:grpSp>
          <p:nvGrpSpPr>
            <p:cNvPr id="12" name="Group 11"/>
            <p:cNvGrpSpPr/>
            <p:nvPr/>
          </p:nvGrpSpPr>
          <p:grpSpPr>
            <a:xfrm>
              <a:off x="6740389" y="647022"/>
              <a:ext cx="2001683" cy="3752653"/>
              <a:chOff x="1319582" y="440983"/>
              <a:chExt cx="3430439" cy="6431210"/>
            </a:xfrm>
            <a:effectLst/>
          </p:grpSpPr>
          <p:pic>
            <p:nvPicPr>
              <p:cNvPr id="13" name="Picture 2" descr="\\sfp\Resources\Microsoft\Archive\Exec_Tier_Archive\Brand_Specific\Windows Phone\WP 7.5 Phones\Screens\Games Hub\Chicken's Can't Fly\7.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7474" y="1288311"/>
                <a:ext cx="2826304" cy="4710506"/>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1319582" y="440983"/>
                <a:ext cx="3430439" cy="6431210"/>
                <a:chOff x="1319582" y="440983"/>
                <a:chExt cx="3430439" cy="6431210"/>
              </a:xfrm>
            </p:grpSpPr>
            <p:pic>
              <p:nvPicPr>
                <p:cNvPr id="17" name="Picture 5" descr="\\sfp\Resources\Microsoft\Archive\Exec_Tier_Archive\Brand_Specific\Windows Phone\WP 7.5 Phones\Generic 7.5 Phone\Generic_NoScreen.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14463" y="536575"/>
                  <a:ext cx="3187700" cy="61801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Picture 6" descr="\\sfp\Resources\Microsoft\Archive\Exec_Tier_Archive\Brand_Specific\Windows Phone\WP 7.5 Phones\Generic 7.5 Phone\Generic_Phone_Glar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19582" y="440983"/>
                  <a:ext cx="3430439" cy="6431210"/>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19" name="Group 18"/>
            <p:cNvGrpSpPr/>
            <p:nvPr/>
          </p:nvGrpSpPr>
          <p:grpSpPr>
            <a:xfrm>
              <a:off x="5240078" y="2336097"/>
              <a:ext cx="2646882" cy="1411860"/>
              <a:chOff x="1" y="5142779"/>
              <a:chExt cx="6431210" cy="3430439"/>
            </a:xfrm>
            <a:effectLst/>
          </p:grpSpPr>
          <p:pic>
            <p:nvPicPr>
              <p:cNvPr id="21" name="Picture 3" descr="\\sfp\Resources\Microsoft\Archive\Exec_Tier_Archive\Brand_Specific\Windows Phone\WP 7.5 Phones\Screens\Games Hub\Need for Speed Hot Pursuit\Windows_Phone_Need_for_Speed_Hot_Pursuit_Electronic_Arts__Web.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50200" y="5435011"/>
                <a:ext cx="4731893" cy="283969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rot="16200000">
                <a:off x="1500386" y="3642394"/>
                <a:ext cx="3430439" cy="6431210"/>
                <a:chOff x="1305389" y="437423"/>
                <a:chExt cx="3430439" cy="6431210"/>
              </a:xfrm>
            </p:grpSpPr>
            <p:pic>
              <p:nvPicPr>
                <p:cNvPr id="24" name="Picture 5" descr="\\sfp\Resources\Microsoft\Archive\Exec_Tier_Archive\Brand_Specific\Windows Phone\WP 7.5 Phones\Generic 7.5 Phone\Generic_NoScreen.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14463" y="536575"/>
                  <a:ext cx="3187700" cy="61801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6" descr="\\sfp\Resources\Microsoft\Archive\Exec_Tier_Archive\Brand_Specific\Windows Phone\WP 7.5 Phones\Generic 7.5 Phone\Generic_Phone_Glare.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05389" y="437423"/>
                  <a:ext cx="3430439" cy="6431210"/>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26" name="Group 25"/>
            <p:cNvGrpSpPr/>
            <p:nvPr/>
          </p:nvGrpSpPr>
          <p:grpSpPr>
            <a:xfrm>
              <a:off x="6047320" y="2914999"/>
              <a:ext cx="2854770" cy="1522748"/>
              <a:chOff x="6280101" y="3227892"/>
              <a:chExt cx="6431210" cy="3430439"/>
            </a:xfrm>
            <a:effectLst/>
          </p:grpSpPr>
          <p:pic>
            <p:nvPicPr>
              <p:cNvPr id="27" name="Picture 4" descr="\\sfp\Resources\Microsoft\Archive\Exec_Tier_Archive\Brand_Specific\Windows Phone\WP 7.5 Phones\Screens\Games Hub\Tom Clancys Splinter Cell Conviction\Windows_Phone_Tom_Clancy_s_Splinter_Cell_Conviction_Gameloft__2_Web.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113180" y="3514061"/>
                <a:ext cx="4737765" cy="28432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rot="16200000">
                <a:off x="7780486" y="1727507"/>
                <a:ext cx="3430439" cy="6431210"/>
                <a:chOff x="1305389" y="437423"/>
                <a:chExt cx="3430439" cy="6431210"/>
              </a:xfrm>
            </p:grpSpPr>
            <p:pic>
              <p:nvPicPr>
                <p:cNvPr id="29" name="Picture 5" descr="\\sfp\Resources\Microsoft\Archive\Exec_Tier_Archive\Brand_Specific\Windows Phone\WP 7.5 Phones\Generic 7.5 Phone\Generic_NoScreen.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414463" y="536575"/>
                  <a:ext cx="3187700" cy="61801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6" descr="\\sfp\Resources\Microsoft\Archive\Exec_Tier_Archive\Brand_Specific\Windows Phone\WP 7.5 Phones\Generic 7.5 Phone\Generic_Phone_Glare.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305389" y="437423"/>
                  <a:ext cx="3430439" cy="6431210"/>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78031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P_PowerPoint_template_cyan_16x9">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Phone.PageTitle" Revision="1" Stencil="System.Storyboarding.WindowsPhone" StencilVersion="0.1"/>
</Control>
</file>

<file path=customXml/item10.xml><?xml version="1.0" encoding="utf-8"?>
<Control xmlns="http://schemas.microsoft.com/VisualStudio/2011/storyboarding/control">
  <Id Name="System.Storyboarding.Annotation.StickyNote" Revision="1" Stencil="System.Storyboarding.Annotation" StencilVersion="0.1"/>
</Control>
</file>

<file path=customXml/item11.xml><?xml version="1.0" encoding="utf-8"?>
<Control xmlns="http://schemas.microsoft.com/VisualStudio/2011/storyboarding/control">
  <Id Name="System.Storyboarding.Annotation.StickyNote" Revision="1" Stencil="System.Storyboarding.Annotation" StencilVersion="0.1"/>
</Control>
</file>

<file path=customXml/item12.xml><?xml version="1.0" encoding="utf-8"?>
<Control xmlns="http://schemas.microsoft.com/VisualStudio/2011/storyboarding/control">
  <Id Name="System.Storyboarding.WindowsPhone.PageTitle" Revision="1" Stencil="System.Storyboarding.WindowsPhone" StencilVersion="0.1"/>
</Control>
</file>

<file path=customXml/item13.xml><?xml version="1.0" encoding="utf-8"?>
<Control xmlns="http://schemas.microsoft.com/VisualStudio/2011/storyboarding/control">
  <Id Name="System.Storyboarding.WindowsPhone.PageTitle" Revision="1" Stencil="System.Storyboarding.WindowsPhone" StencilVersion="0.1"/>
</Control>
</file>

<file path=customXml/item14.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15.xml><?xml version="1.0" encoding="utf-8"?>
<ct:contentTypeSchema xmlns:ct="http://schemas.microsoft.com/office/2006/metadata/contentType" xmlns:ma="http://schemas.microsoft.com/office/2006/metadata/properties/metaAttributes" ct:_="" ma:_="" ma:contentTypeName="Document" ma:contentTypeID="0x0101007644802716F9654DB00DD6BA4ACDBE92" ma:contentTypeVersion="1" ma:contentTypeDescription="Create a new document." ma:contentTypeScope="" ma:versionID="21c5db5ab2f0192b70c4e902026ac483">
  <xsd:schema xmlns:xsd="http://www.w3.org/2001/XMLSchema" xmlns:xs="http://www.w3.org/2001/XMLSchema" xmlns:p="http://schemas.microsoft.com/office/2006/metadata/properties" xmlns:ns2="http://schemas.microsoft.com/sharepoint/v4" targetNamespace="http://schemas.microsoft.com/office/2006/metadata/properties" ma:root="true" ma:fieldsID="23c11eee0d542004c4a7d729835418c6"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xml><?xml version="1.0" encoding="utf-8"?>
<Control xmlns="http://schemas.microsoft.com/VisualStudio/2011/storyboarding/control">
  <Id Name="System.Storyboarding.Annotation.StickyNote" Revision="1" Stencil="System.Storyboarding.Annotation" StencilVersion="0.1"/>
</Control>
</file>

<file path=customXml/item17.xml><?xml version="1.0" encoding="utf-8"?>
<Control xmlns="http://schemas.microsoft.com/VisualStudio/2011/storyboarding/control">
  <Id Name="System.Storyboarding.Annotation.StickyNote" Revision="1" Stencil="System.Storyboarding.Annotation" StencilVersion="0.1"/>
</Control>
</file>

<file path=customXml/item18.xml><?xml version="1.0" encoding="utf-8"?>
<Control xmlns="http://schemas.microsoft.com/VisualStudio/2011/storyboarding/control">
  <Id Name="System.Storyboarding.WindowsPhone.PageTitle" Revision="1" Stencil="System.Storyboarding.WindowsPhone" StencilVersion="0.1"/>
</Control>
</file>

<file path=customXml/item19.xml><?xml version="1.0" encoding="utf-8"?>
<Control xmlns="http://schemas.microsoft.com/VisualStudio/2011/storyboarding/control">
  <Id Name="System.Storyboarding.WindowsPhone.PageTitle" Revision="1" Stencil="System.Storyboarding.WindowsPhone" StencilVersion="0.1"/>
</Control>
</file>

<file path=customXml/item2.xml><?xml version="1.0" encoding="utf-8"?>
<Control xmlns="http://schemas.microsoft.com/VisualStudio/2011/storyboarding/control">
  <Id Name="System.Storyboarding.Annotation.StickyNote" Revision="1" Stencil="System.Storyboarding.Annotation" StencilVersion="0.1"/>
</Control>
</file>

<file path=customXml/item20.xml><?xml version="1.0" encoding="utf-8"?>
<Control xmlns="http://schemas.microsoft.com/VisualStudio/2011/storyboarding/control">
  <Id Name="System.Storyboarding.WindowsPhone.PageTitle" Revision="1" Stencil="System.Storyboarding.WindowsPhone" StencilVersion="0.1"/>
</Control>
</file>

<file path=customXml/item3.xml><?xml version="1.0" encoding="utf-8"?>
<Control xmlns="http://schemas.microsoft.com/VisualStudio/2011/storyboarding/control">
  <Id Name="System.Storyboarding.Annotation.StickyNote" Revision="1" Stencil="System.Storyboarding.Annotation" StencilVersion="0.1"/>
</Control>
</file>

<file path=customXml/item4.xml><?xml version="1.0" encoding="utf-8"?>
<Control xmlns="http://schemas.microsoft.com/VisualStudio/2011/storyboarding/control">
  <Id Name="System.Storyboarding.WindowsPhone.PageTitle" Revision="1" Stencil="System.Storyboarding.WindowsPhone" StencilVersion="0.1"/>
</Control>
</file>

<file path=customXml/item5.xml><?xml version="1.0" encoding="utf-8"?>
<Control xmlns="http://schemas.microsoft.com/VisualStudio/2011/storyboarding/control">
  <Id Name="System.Storyboarding.Annotation.StickyNote" Revision="1" Stencil="System.Storyboarding.Annotation" StencilVersion="0.1"/>
</Control>
</file>

<file path=customXml/item6.xml><?xml version="1.0" encoding="utf-8"?>
<Control xmlns="http://schemas.microsoft.com/VisualStudio/2011/storyboarding/control">
  <Id Name="System.Storyboarding.Annotation.StickyNote" Revision="1" Stencil="System.Storyboarding.Annotation" StencilVersion="0.1"/>
</Control>
</file>

<file path=customXml/item7.xml><?xml version="1.0" encoding="utf-8"?>
<Control xmlns="http://schemas.microsoft.com/VisualStudio/2011/storyboarding/control">
  <Id Name="System.Storyboarding.WindowsPhone.PageTitle" Revision="1" Stencil="System.Storyboarding.WindowsPhone" StencilVersion="0.1"/>
</Control>
</file>

<file path=customXml/item8.xml><?xml version="1.0" encoding="utf-8"?>
<Control xmlns="http://schemas.microsoft.com/VisualStudio/2011/storyboarding/control">
  <Id Name="System.Storyboarding.WindowsPhone.PageTitle" Revision="1" Stencil="System.Storyboarding.WindowsPhone" StencilVersion="0.1"/>
</Control>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9A2D58-6413-4BD6-8F28-6ED2D8C49581}">
  <ds:schemaRefs>
    <ds:schemaRef ds:uri="http://schemas.microsoft.com/VisualStudio/2011/storyboarding/control"/>
  </ds:schemaRefs>
</ds:datastoreItem>
</file>

<file path=customXml/itemProps10.xml><?xml version="1.0" encoding="utf-8"?>
<ds:datastoreItem xmlns:ds="http://schemas.openxmlformats.org/officeDocument/2006/customXml" ds:itemID="{6BF326F5-C182-45A1-8D71-62C1E48692A8}">
  <ds:schemaRefs>
    <ds:schemaRef ds:uri="http://schemas.microsoft.com/VisualStudio/2011/storyboarding/control"/>
  </ds:schemaRefs>
</ds:datastoreItem>
</file>

<file path=customXml/itemProps11.xml><?xml version="1.0" encoding="utf-8"?>
<ds:datastoreItem xmlns:ds="http://schemas.openxmlformats.org/officeDocument/2006/customXml" ds:itemID="{E630D0B2-8A70-4B70-8084-C274A4C1CC2D}">
  <ds:schemaRefs>
    <ds:schemaRef ds:uri="http://schemas.microsoft.com/VisualStudio/2011/storyboarding/control"/>
  </ds:schemaRefs>
</ds:datastoreItem>
</file>

<file path=customXml/itemProps12.xml><?xml version="1.0" encoding="utf-8"?>
<ds:datastoreItem xmlns:ds="http://schemas.openxmlformats.org/officeDocument/2006/customXml" ds:itemID="{BCFFCA5B-4703-4E80-A3EC-B16A5B37606A}">
  <ds:schemaRefs>
    <ds:schemaRef ds:uri="http://schemas.microsoft.com/VisualStudio/2011/storyboarding/control"/>
  </ds:schemaRefs>
</ds:datastoreItem>
</file>

<file path=customXml/itemProps13.xml><?xml version="1.0" encoding="utf-8"?>
<ds:datastoreItem xmlns:ds="http://schemas.openxmlformats.org/officeDocument/2006/customXml" ds:itemID="{49D2F2F9-CDED-424A-9C6D-21DE4E4AEE3B}">
  <ds:schemaRefs>
    <ds:schemaRef ds:uri="http://schemas.microsoft.com/VisualStudio/2011/storyboarding/control"/>
  </ds:schemaRefs>
</ds:datastoreItem>
</file>

<file path=customXml/itemProps14.xml><?xml version="1.0" encoding="utf-8"?>
<ds:datastoreItem xmlns:ds="http://schemas.openxmlformats.org/officeDocument/2006/customXml" ds:itemID="{C007818D-4824-419F-A66C-656B85398509}">
  <ds:schemaRefs>
    <ds:schemaRef ds:uri="http://purl.org/dc/terms/"/>
    <ds:schemaRef ds:uri="http://schemas.microsoft.com/office/infopath/2007/PartnerControls"/>
    <ds:schemaRef ds:uri="http://www.w3.org/XML/1998/namespace"/>
    <ds:schemaRef ds:uri="http://purl.org/dc/dcmitype/"/>
    <ds:schemaRef ds:uri="http://purl.org/dc/elements/1.1/"/>
    <ds:schemaRef ds:uri="http://schemas.microsoft.com/office/2006/documentManagement/types"/>
    <ds:schemaRef ds:uri="http://schemas.microsoft.com/sharepoint/v4"/>
    <ds:schemaRef ds:uri="http://schemas.openxmlformats.org/package/2006/metadata/core-properties"/>
    <ds:schemaRef ds:uri="http://schemas.microsoft.com/office/2006/metadata/properties"/>
  </ds:schemaRefs>
</ds:datastoreItem>
</file>

<file path=customXml/itemProps15.xml><?xml version="1.0" encoding="utf-8"?>
<ds:datastoreItem xmlns:ds="http://schemas.openxmlformats.org/officeDocument/2006/customXml" ds:itemID="{F4487D65-D40A-4A75-920B-F3712FE17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6.xml><?xml version="1.0" encoding="utf-8"?>
<ds:datastoreItem xmlns:ds="http://schemas.openxmlformats.org/officeDocument/2006/customXml" ds:itemID="{E239CA71-EAB5-4D8D-AD64-64DCEA4DB98B}">
  <ds:schemaRefs>
    <ds:schemaRef ds:uri="http://schemas.microsoft.com/VisualStudio/2011/storyboarding/control"/>
  </ds:schemaRefs>
</ds:datastoreItem>
</file>

<file path=customXml/itemProps17.xml><?xml version="1.0" encoding="utf-8"?>
<ds:datastoreItem xmlns:ds="http://schemas.openxmlformats.org/officeDocument/2006/customXml" ds:itemID="{FCED6B95-713E-499F-9BDD-E9F18FE83AFE}">
  <ds:schemaRefs>
    <ds:schemaRef ds:uri="http://schemas.microsoft.com/VisualStudio/2011/storyboarding/control"/>
  </ds:schemaRefs>
</ds:datastoreItem>
</file>

<file path=customXml/itemProps18.xml><?xml version="1.0" encoding="utf-8"?>
<ds:datastoreItem xmlns:ds="http://schemas.openxmlformats.org/officeDocument/2006/customXml" ds:itemID="{618A7862-B1FF-476D-84AB-D9453BD3A4E9}">
  <ds:schemaRefs>
    <ds:schemaRef ds:uri="http://schemas.microsoft.com/VisualStudio/2011/storyboarding/control"/>
  </ds:schemaRefs>
</ds:datastoreItem>
</file>

<file path=customXml/itemProps19.xml><?xml version="1.0" encoding="utf-8"?>
<ds:datastoreItem xmlns:ds="http://schemas.openxmlformats.org/officeDocument/2006/customXml" ds:itemID="{3DB06A4F-2676-4BC9-8DEC-E3FD6F138698}">
  <ds:schemaRefs>
    <ds:schemaRef ds:uri="http://schemas.microsoft.com/VisualStudio/2011/storyboarding/control"/>
  </ds:schemaRefs>
</ds:datastoreItem>
</file>

<file path=customXml/itemProps2.xml><?xml version="1.0" encoding="utf-8"?>
<ds:datastoreItem xmlns:ds="http://schemas.openxmlformats.org/officeDocument/2006/customXml" ds:itemID="{89F840A7-3E9E-4854-84C9-37E1EE82AF10}">
  <ds:schemaRefs>
    <ds:schemaRef ds:uri="http://schemas.microsoft.com/VisualStudio/2011/storyboarding/control"/>
  </ds:schemaRefs>
</ds:datastoreItem>
</file>

<file path=customXml/itemProps20.xml><?xml version="1.0" encoding="utf-8"?>
<ds:datastoreItem xmlns:ds="http://schemas.openxmlformats.org/officeDocument/2006/customXml" ds:itemID="{3EF9B865-AD52-40FC-9F49-26E0373DF085}">
  <ds:schemaRefs>
    <ds:schemaRef ds:uri="http://schemas.microsoft.com/VisualStudio/2011/storyboarding/control"/>
  </ds:schemaRefs>
</ds:datastoreItem>
</file>

<file path=customXml/itemProps3.xml><?xml version="1.0" encoding="utf-8"?>
<ds:datastoreItem xmlns:ds="http://schemas.openxmlformats.org/officeDocument/2006/customXml" ds:itemID="{1CAE6809-983D-4E27-9253-1DF3E3C75B9B}">
  <ds:schemaRefs>
    <ds:schemaRef ds:uri="http://schemas.microsoft.com/VisualStudio/2011/storyboarding/control"/>
  </ds:schemaRefs>
</ds:datastoreItem>
</file>

<file path=customXml/itemProps4.xml><?xml version="1.0" encoding="utf-8"?>
<ds:datastoreItem xmlns:ds="http://schemas.openxmlformats.org/officeDocument/2006/customXml" ds:itemID="{34F7F697-A00A-498B-A92E-46F478BA73D2}">
  <ds:schemaRefs>
    <ds:schemaRef ds:uri="http://schemas.microsoft.com/VisualStudio/2011/storyboarding/control"/>
  </ds:schemaRefs>
</ds:datastoreItem>
</file>

<file path=customXml/itemProps5.xml><?xml version="1.0" encoding="utf-8"?>
<ds:datastoreItem xmlns:ds="http://schemas.openxmlformats.org/officeDocument/2006/customXml" ds:itemID="{0D12860C-A00C-4583-A1D5-13BE565178AF}">
  <ds:schemaRefs>
    <ds:schemaRef ds:uri="http://schemas.microsoft.com/VisualStudio/2011/storyboarding/control"/>
  </ds:schemaRefs>
</ds:datastoreItem>
</file>

<file path=customXml/itemProps6.xml><?xml version="1.0" encoding="utf-8"?>
<ds:datastoreItem xmlns:ds="http://schemas.openxmlformats.org/officeDocument/2006/customXml" ds:itemID="{49315C7A-4509-48F3-B93C-5C6B720F31DB}">
  <ds:schemaRefs>
    <ds:schemaRef ds:uri="http://schemas.microsoft.com/VisualStudio/2011/storyboarding/control"/>
  </ds:schemaRefs>
</ds:datastoreItem>
</file>

<file path=customXml/itemProps7.xml><?xml version="1.0" encoding="utf-8"?>
<ds:datastoreItem xmlns:ds="http://schemas.openxmlformats.org/officeDocument/2006/customXml" ds:itemID="{D7C7C830-6421-4CE5-9BC7-5DFC9E502E66}">
  <ds:schemaRefs>
    <ds:schemaRef ds:uri="http://schemas.microsoft.com/VisualStudio/2011/storyboarding/control"/>
  </ds:schemaRefs>
</ds:datastoreItem>
</file>

<file path=customXml/itemProps8.xml><?xml version="1.0" encoding="utf-8"?>
<ds:datastoreItem xmlns:ds="http://schemas.openxmlformats.org/officeDocument/2006/customXml" ds:itemID="{DE3BCC0C-10CF-4081-9DCD-A804B188B912}">
  <ds:schemaRefs>
    <ds:schemaRef ds:uri="http://schemas.microsoft.com/VisualStudio/2011/storyboarding/control"/>
  </ds:schemaRefs>
</ds:datastoreItem>
</file>

<file path=customXml/itemProps9.xml><?xml version="1.0" encoding="utf-8"?>
<ds:datastoreItem xmlns:ds="http://schemas.openxmlformats.org/officeDocument/2006/customXml" ds:itemID="{CA1E7257-0FE5-4165-9122-22F4AC86E9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WP_PowerPoint_template_cyan_16x9</Template>
  <TotalTime>3402</TotalTime>
  <Words>2132</Words>
  <Application>Microsoft Office PowerPoint</Application>
  <PresentationFormat>On-screen Show (16:9)</PresentationFormat>
  <Paragraphs>246</Paragraphs>
  <Slides>32</Slides>
  <Notes>30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Segoe UI</vt:lpstr>
      <vt:lpstr>Segoe UI Light</vt:lpstr>
      <vt:lpstr>Tw Cen MT</vt:lpstr>
      <vt:lpstr>WP_PowerPoint_template_cyan_16x9</vt:lpstr>
      <vt:lpstr>Windows Phone 8 Developer Lap Around</vt:lpstr>
      <vt:lpstr>PowerPoint Presentation</vt:lpstr>
      <vt:lpstr>PowerPoint Presentation</vt:lpstr>
      <vt:lpstr>8 Things Developers Must Know About  Windows Phone 8 </vt:lpstr>
      <vt:lpstr>Shared WinRT Core</vt:lpstr>
      <vt:lpstr>Shared WinRT Core</vt:lpstr>
      <vt:lpstr>Shared WinRT Core</vt:lpstr>
      <vt:lpstr>Windows Phone 8 Programming APIs</vt:lpstr>
      <vt:lpstr>Native Code for Killer Games</vt:lpstr>
      <vt:lpstr>Native Code for Killer Games</vt:lpstr>
      <vt:lpstr>Native Code for Killer Games</vt:lpstr>
      <vt:lpstr>Native Code for Killer Games</vt:lpstr>
      <vt:lpstr>Internet Explorer 10</vt:lpstr>
      <vt:lpstr>Internet Explorer 10</vt:lpstr>
      <vt:lpstr>Internet Explorer 10</vt:lpstr>
      <vt:lpstr>Speech</vt:lpstr>
      <vt:lpstr>Speech</vt:lpstr>
      <vt:lpstr>Proximity APIs</vt:lpstr>
      <vt:lpstr>Nokia Map Technology</vt:lpstr>
      <vt:lpstr>Nokia Map Technology</vt:lpstr>
      <vt:lpstr>Pictures and Lenses</vt:lpstr>
      <vt:lpstr>Pictures and Lenses</vt:lpstr>
      <vt:lpstr>Pictures and Lenses</vt:lpstr>
      <vt:lpstr>The</vt:lpstr>
      <vt:lpstr>3 Tile Types</vt:lpstr>
      <vt:lpstr>3 Tile Sizes</vt:lpstr>
      <vt:lpstr>Lock Screen Access</vt:lpstr>
      <vt:lpstr>More than an app</vt:lpstr>
      <vt:lpstr>Company hub</vt:lpstr>
      <vt:lpstr>PowerPoint Presentation</vt:lpstr>
      <vt:lpstr>Windows Phone 8 developer resources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Developer Lap Around</dc:title>
  <dc:creator>Nick Randolph</dc:creator>
  <dc:description>Introduction of the Windows Phone platform and new features available for developers.
by</dc:description>
  <cp:lastModifiedBy>Nick Randolph</cp:lastModifiedBy>
  <cp:revision>147</cp:revision>
  <dcterms:created xsi:type="dcterms:W3CDTF">2012-12-11T16:04:48Z</dcterms:created>
  <dcterms:modified xsi:type="dcterms:W3CDTF">2013-10-18T20:04:26Z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0x0101007644802716F9654DB00DD6BA4ACDBE92</vt:lpwstr>
  </property>
</Properties>
</file>